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9"/>
  </p:notesMasterIdLst>
  <p:sldIdLst>
    <p:sldId id="361" r:id="rId2"/>
    <p:sldId id="346" r:id="rId3"/>
    <p:sldId id="349" r:id="rId4"/>
    <p:sldId id="350" r:id="rId5"/>
    <p:sldId id="352" r:id="rId6"/>
    <p:sldId id="347" r:id="rId7"/>
    <p:sldId id="360" r:id="rId8"/>
    <p:sldId id="353" r:id="rId9"/>
    <p:sldId id="354" r:id="rId10"/>
    <p:sldId id="355" r:id="rId11"/>
    <p:sldId id="356" r:id="rId12"/>
    <p:sldId id="358" r:id="rId13"/>
    <p:sldId id="368" r:id="rId14"/>
    <p:sldId id="345" r:id="rId15"/>
    <p:sldId id="363" r:id="rId16"/>
    <p:sldId id="365" r:id="rId17"/>
    <p:sldId id="366" r:id="rId18"/>
    <p:sldId id="369" r:id="rId19"/>
    <p:sldId id="364" r:id="rId20"/>
    <p:sldId id="367" r:id="rId21"/>
    <p:sldId id="362" r:id="rId22"/>
    <p:sldId id="373" r:id="rId23"/>
    <p:sldId id="370" r:id="rId24"/>
    <p:sldId id="384" r:id="rId25"/>
    <p:sldId id="371" r:id="rId26"/>
    <p:sldId id="372" r:id="rId27"/>
    <p:sldId id="383" r:id="rId28"/>
    <p:sldId id="385" r:id="rId29"/>
    <p:sldId id="386" r:id="rId30"/>
    <p:sldId id="374" r:id="rId31"/>
    <p:sldId id="375" r:id="rId32"/>
    <p:sldId id="377" r:id="rId33"/>
    <p:sldId id="378" r:id="rId34"/>
    <p:sldId id="381" r:id="rId35"/>
    <p:sldId id="382" r:id="rId36"/>
    <p:sldId id="380" r:id="rId37"/>
    <p:sldId id="379"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6"/>
    <p:restoredTop sz="86259"/>
  </p:normalViewPr>
  <p:slideViewPr>
    <p:cSldViewPr snapToGrid="0" snapToObjects="1">
      <p:cViewPr varScale="1">
        <p:scale>
          <a:sx n="110" d="100"/>
          <a:sy n="110" d="100"/>
        </p:scale>
        <p:origin x="257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00355-FB83-804F-A02C-E50FC08487C1}" type="datetimeFigureOut">
              <a:rPr lang="en-US" smtClean="0"/>
              <a:t>6/3/20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BCC3F-DF3A-1E48-8480-A1FABB7DBE9E}" type="slidenum">
              <a:rPr lang="en-US" smtClean="0"/>
              <a:t>‹#›</a:t>
            </a:fld>
            <a:endParaRPr lang="en-US"/>
          </a:p>
        </p:txBody>
      </p:sp>
    </p:spTree>
    <p:extLst>
      <p:ext uri="{BB962C8B-B14F-4D97-AF65-F5344CB8AC3E}">
        <p14:creationId xmlns:p14="http://schemas.microsoft.com/office/powerpoint/2010/main" val="143016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BCC3F-DF3A-1E48-8480-A1FABB7DBE9E}" type="slidenum">
              <a:rPr lang="en-US" smtClean="0"/>
              <a:t>27</a:t>
            </a:fld>
            <a:endParaRPr lang="en-US"/>
          </a:p>
        </p:txBody>
      </p:sp>
    </p:spTree>
    <p:extLst>
      <p:ext uri="{BB962C8B-B14F-4D97-AF65-F5344CB8AC3E}">
        <p14:creationId xmlns:p14="http://schemas.microsoft.com/office/powerpoint/2010/main" val="254854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70BCC3F-DF3A-1E48-8480-A1FABB7DBE9E}" type="slidenum">
              <a:rPr lang="en-US" smtClean="0"/>
              <a:t>37</a:t>
            </a:fld>
            <a:endParaRPr lang="en-US"/>
          </a:p>
        </p:txBody>
      </p:sp>
    </p:spTree>
    <p:extLst>
      <p:ext uri="{BB962C8B-B14F-4D97-AF65-F5344CB8AC3E}">
        <p14:creationId xmlns:p14="http://schemas.microsoft.com/office/powerpoint/2010/main" val="29348646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76714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1102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5644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06272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145CBC-F15B-8444-B1EB-A887C37A1EDE}" type="datetimeFigureOut">
              <a:rPr lang="en-US" smtClean="0"/>
              <a:t>6/3/20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601122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145CBC-F15B-8444-B1EB-A887C37A1EDE}"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99876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145CBC-F15B-8444-B1EB-A887C37A1EDE}" type="datetimeFigureOut">
              <a:rPr lang="en-US" smtClean="0"/>
              <a:t>6/3/20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2360889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145CBC-F15B-8444-B1EB-A887C37A1EDE}" type="datetimeFigureOut">
              <a:rPr lang="en-US" smtClean="0"/>
              <a:t>6/3/20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402509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145CBC-F15B-8444-B1EB-A887C37A1EDE}" type="datetimeFigureOut">
              <a:rPr lang="en-US" smtClean="0"/>
              <a:t>6/3/20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81296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145CBC-F15B-8444-B1EB-A887C37A1EDE}"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93705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145CBC-F15B-8444-B1EB-A887C37A1EDE}" type="datetimeFigureOut">
              <a:rPr lang="en-US" smtClean="0"/>
              <a:t>6/3/20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777302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45CBC-F15B-8444-B1EB-A887C37A1EDE}" type="datetimeFigureOut">
              <a:rPr lang="en-US" smtClean="0"/>
              <a:t>6/3/20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31675-E3B9-8945-AC03-B284EF55545C}" type="slidenum">
              <a:rPr lang="en-US" smtClean="0"/>
              <a:t>‹#›</a:t>
            </a:fld>
            <a:endParaRPr lang="en-US"/>
          </a:p>
        </p:txBody>
      </p:sp>
    </p:spTree>
    <p:extLst>
      <p:ext uri="{BB962C8B-B14F-4D97-AF65-F5344CB8AC3E}">
        <p14:creationId xmlns:p14="http://schemas.microsoft.com/office/powerpoint/2010/main" val="1568420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tiff"/><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BF0520-FABE-5949-BEA6-71A18FDFB23F}"/>
              </a:ext>
            </a:extLst>
          </p:cNvPr>
          <p:cNvSpPr txBox="1"/>
          <p:nvPr/>
        </p:nvSpPr>
        <p:spPr>
          <a:xfrm>
            <a:off x="1597306" y="2743200"/>
            <a:ext cx="6701742" cy="523220"/>
          </a:xfrm>
          <a:prstGeom prst="rect">
            <a:avLst/>
          </a:prstGeom>
          <a:noFill/>
        </p:spPr>
        <p:txBody>
          <a:bodyPr wrap="square" rtlCol="0">
            <a:spAutoFit/>
          </a:bodyPr>
          <a:lstStyle/>
          <a:p>
            <a:r>
              <a:rPr lang="en-US" altLang="zh-CN" sz="2800" b="1" dirty="0"/>
              <a:t>Some</a:t>
            </a:r>
            <a:r>
              <a:rPr lang="zh-CN" altLang="en-US" sz="2800" b="1" dirty="0"/>
              <a:t> </a:t>
            </a:r>
            <a:r>
              <a:rPr lang="en-US" altLang="zh-CN" sz="2800" b="1" dirty="0"/>
              <a:t>theories</a:t>
            </a:r>
            <a:r>
              <a:rPr lang="zh-CN" altLang="en-US" sz="2800" b="1" dirty="0"/>
              <a:t> </a:t>
            </a:r>
            <a:r>
              <a:rPr lang="en-US" altLang="zh-CN" sz="2800" b="1" dirty="0"/>
              <a:t>about</a:t>
            </a:r>
            <a:r>
              <a:rPr lang="zh-CN" altLang="en-US" sz="2800" b="1" dirty="0"/>
              <a:t> </a:t>
            </a:r>
            <a:r>
              <a:rPr lang="en-US" altLang="zh-CN" sz="2800" b="1" dirty="0"/>
              <a:t>overflow</a:t>
            </a:r>
            <a:r>
              <a:rPr lang="zh-CN" altLang="en-US" sz="2800" b="1" dirty="0"/>
              <a:t> </a:t>
            </a:r>
            <a:r>
              <a:rPr lang="en-US" altLang="zh-CN" sz="2800" b="1" dirty="0"/>
              <a:t>metabolism</a:t>
            </a:r>
            <a:r>
              <a:rPr lang="zh-CN" altLang="en-US" sz="2800" b="1" dirty="0"/>
              <a:t> </a:t>
            </a:r>
            <a:endParaRPr lang="en-US" sz="2800" b="1" dirty="0"/>
          </a:p>
        </p:txBody>
      </p:sp>
    </p:spTree>
    <p:extLst>
      <p:ext uri="{BB962C8B-B14F-4D97-AF65-F5344CB8AC3E}">
        <p14:creationId xmlns:p14="http://schemas.microsoft.com/office/powerpoint/2010/main" val="27791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C83918-6005-B141-B994-A1307C9D2AD2}"/>
              </a:ext>
            </a:extLst>
          </p:cNvPr>
          <p:cNvSpPr txBox="1"/>
          <p:nvPr/>
        </p:nvSpPr>
        <p:spPr>
          <a:xfrm>
            <a:off x="92595" y="291443"/>
            <a:ext cx="74425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Links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between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methionine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availability,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and</a:t>
            </a:r>
            <a:r>
              <a:rPr lang="zh-CN" altLang="en-US" b="1" dirty="0">
                <a:latin typeface="Arial" panose="020B0604020202020204" pitchFamily="34" charset="0"/>
                <a:cs typeface="Arial" panose="020B0604020202020204" pitchFamily="34" charset="0"/>
              </a:rPr>
              <a:t> </a:t>
            </a:r>
            <a:r>
              <a:rPr lang="en-US" altLang="zh-CN" b="1" dirty="0" err="1">
                <a:latin typeface="Arial" panose="020B0604020202020204" pitchFamily="34" charset="0"/>
                <a:cs typeface="Arial" panose="020B0604020202020204" pitchFamily="34" charset="0"/>
              </a:rPr>
              <a:t>MetE</a:t>
            </a:r>
            <a:endParaRPr lang="en-US" altLang="zh-CN"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8390A48-4AE3-3D4E-AC62-6CD117415B79}"/>
              </a:ext>
            </a:extLst>
          </p:cNvPr>
          <p:cNvSpPr/>
          <p:nvPr/>
        </p:nvSpPr>
        <p:spPr>
          <a:xfrm>
            <a:off x="92595" y="799953"/>
            <a:ext cx="8634714" cy="5047536"/>
          </a:xfrm>
          <a:prstGeom prst="rect">
            <a:avLst/>
          </a:prstGeom>
        </p:spPr>
        <p:txBody>
          <a:bodyPr wrap="square">
            <a:spAutoFit/>
          </a:bodyPr>
          <a:lstStyle/>
          <a:p>
            <a:pPr algn="just"/>
            <a:r>
              <a:rPr lang="en-US" sz="1400" dirty="0">
                <a:latin typeface="Arial" panose="020B0604020202020204" pitchFamily="34" charset="0"/>
                <a:cs typeface="Arial" panose="020B0604020202020204" pitchFamily="34" charset="0"/>
              </a:rPr>
              <a:t>In nature, Escherichia coli are exposed to harsh and non-ideal growth environments—nutrients may be limiting, and cells are often challenged by oxidative stress. </a:t>
            </a:r>
            <a:r>
              <a:rPr lang="en-US" sz="1400" dirty="0">
                <a:highlight>
                  <a:srgbClr val="FFFF00"/>
                </a:highlight>
                <a:latin typeface="Arial" panose="020B0604020202020204" pitchFamily="34" charset="0"/>
                <a:cs typeface="Arial" panose="020B0604020202020204" pitchFamily="34" charset="0"/>
              </a:rPr>
              <a:t>For E. coli cells confronting these realities, there appears to be a link between oxidative stress, methionine availability, and the enzyme that catalyzes the final step of methionine biosynthesis, cobalamin-independent methionine synthase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We found that E. coli cells subjected to transient oxidative stress during growth in minimal medium develop a methionine </a:t>
            </a:r>
            <a:r>
              <a:rPr lang="en-US" sz="1400" dirty="0" err="1">
                <a:latin typeface="Arial" panose="020B0604020202020204" pitchFamily="34" charset="0"/>
                <a:cs typeface="Arial" panose="020B0604020202020204" pitchFamily="34" charset="0"/>
              </a:rPr>
              <a:t>auxotrophy</a:t>
            </a:r>
            <a:r>
              <a:rPr lang="en-US" sz="1400" dirty="0">
                <a:latin typeface="Arial" panose="020B0604020202020204" pitchFamily="34" charset="0"/>
                <a:cs typeface="Arial" panose="020B0604020202020204" pitchFamily="34" charset="0"/>
              </a:rPr>
              <a:t>, which can be traced to an effect on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Further experiments demonstrated that the purified enzyme is inactivated by oxidized glutathione (GSSG) at a rate that correlates with protein oxidation. The unique site of oxidation was identified by selectively cleaving N- terminally to each reduced cysteine and analyzing the results by liquid chromatography mass spectrometry. Stoichiometric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by GSSG occurs at cysteine 645, which is strategically located at the entrance to the active site. Direct evidence of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oxidation in vivo was obtained from thiol-trapping experiments in two different E. coli strains that contain highly oxidizing cytoplasmic environments. Moreover,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is completely oxidized in wild-type E. coli treated with the thiol-oxidizing agent diamide; reduced enzyme reappears just prior to the cells resuming normal growth. </a:t>
            </a:r>
            <a:r>
              <a:rPr lang="en-US" sz="1400" dirty="0">
                <a:highlight>
                  <a:srgbClr val="FFFF00"/>
                </a:highlight>
                <a:latin typeface="Arial" panose="020B0604020202020204" pitchFamily="34" charset="0"/>
                <a:cs typeface="Arial" panose="020B0604020202020204" pitchFamily="34" charset="0"/>
              </a:rPr>
              <a:t>We argue that for E. coli experiencing oxidizing conditions in minimal medium,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is readily inactivated, resulting in cellular methionine limitation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the protein provides a strategy to modulate in vivo activity of the enzyme while protecting the active site from further damage, in an easily reversible manner. While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proteins is a fairly common mode of redox regulation in eukaryotes, very few proteins in E. coli are known to be modified in this manner. Our results are complementary to the independent findings of </a:t>
            </a:r>
            <a:r>
              <a:rPr lang="en-US" sz="1400" dirty="0" err="1">
                <a:latin typeface="Arial" panose="020B0604020202020204" pitchFamily="34" charset="0"/>
                <a:cs typeface="Arial" panose="020B0604020202020204" pitchFamily="34" charset="0"/>
              </a:rPr>
              <a:t>Leichert</a:t>
            </a:r>
            <a:r>
              <a:rPr lang="en-US" sz="1400" dirty="0">
                <a:latin typeface="Arial" panose="020B0604020202020204" pitchFamily="34" charset="0"/>
                <a:cs typeface="Arial" panose="020B0604020202020204" pitchFamily="34" charset="0"/>
              </a:rPr>
              <a:t> and Jakob presented in the accompanying paper (</a:t>
            </a:r>
            <a:r>
              <a:rPr lang="en-US" sz="1400" dirty="0" err="1">
                <a:latin typeface="Arial" panose="020B0604020202020204" pitchFamily="34" charset="0"/>
                <a:cs typeface="Arial" panose="020B0604020202020204" pitchFamily="34" charset="0"/>
              </a:rPr>
              <a:t>Leichert</a:t>
            </a:r>
            <a:r>
              <a:rPr lang="en-US" sz="1400" dirty="0">
                <a:latin typeface="Arial" panose="020B0604020202020204" pitchFamily="34" charset="0"/>
                <a:cs typeface="Arial" panose="020B0604020202020204" pitchFamily="34" charset="0"/>
              </a:rPr>
              <a:t> and Jakob 2004), which provide evidence that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is one of the proteins in E. coli most susceptible to oxidation</a:t>
            </a:r>
            <a:r>
              <a:rPr lang="en-US" sz="1400" dirty="0">
                <a:latin typeface="Arial" panose="020B0604020202020204" pitchFamily="34" charset="0"/>
                <a:cs typeface="Arial" panose="020B0604020202020204" pitchFamily="34" charset="0"/>
              </a:rPr>
              <a:t>. In eukaryotes,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key proteins involved in protein synthesis leads to inhibition of translation. Our studies suggest a simpler mechanism is employed by E. coli to achieve the same effect. </a:t>
            </a:r>
          </a:p>
        </p:txBody>
      </p:sp>
      <p:pic>
        <p:nvPicPr>
          <p:cNvPr id="8" name="Picture 7">
            <a:extLst>
              <a:ext uri="{FF2B5EF4-FFF2-40B4-BE49-F238E27FC236}">
                <a16:creationId xmlns:a16="http://schemas.microsoft.com/office/drawing/2014/main" id="{96B99E24-10AC-324D-9195-13DA80D6521C}"/>
              </a:ext>
            </a:extLst>
          </p:cNvPr>
          <p:cNvPicPr>
            <a:picLocks noChangeAspect="1"/>
          </p:cNvPicPr>
          <p:nvPr/>
        </p:nvPicPr>
        <p:blipFill>
          <a:blip r:embed="rId2"/>
          <a:stretch>
            <a:fillRect/>
          </a:stretch>
        </p:blipFill>
        <p:spPr>
          <a:xfrm>
            <a:off x="5393800" y="5675500"/>
            <a:ext cx="3333509" cy="1030817"/>
          </a:xfrm>
          <a:prstGeom prst="rect">
            <a:avLst/>
          </a:prstGeom>
        </p:spPr>
      </p:pic>
    </p:spTree>
    <p:extLst>
      <p:ext uri="{BB962C8B-B14F-4D97-AF65-F5344CB8AC3E}">
        <p14:creationId xmlns:p14="http://schemas.microsoft.com/office/powerpoint/2010/main" val="175478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7BBEBF-1F68-AA4B-9628-B89FD2D6DEB9}"/>
              </a:ext>
            </a:extLst>
          </p:cNvPr>
          <p:cNvSpPr txBox="1"/>
          <p:nvPr/>
        </p:nvSpPr>
        <p:spPr>
          <a:xfrm>
            <a:off x="92594" y="291443"/>
            <a:ext cx="6805747"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Evidences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of</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from</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new</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metabolomics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data</a:t>
            </a:r>
          </a:p>
        </p:txBody>
      </p:sp>
      <p:sp>
        <p:nvSpPr>
          <p:cNvPr id="6" name="TextBox 5">
            <a:extLst>
              <a:ext uri="{FF2B5EF4-FFF2-40B4-BE49-F238E27FC236}">
                <a16:creationId xmlns:a16="http://schemas.microsoft.com/office/drawing/2014/main" id="{6CB820CE-13BB-F643-B0AB-8C02485086B0}"/>
              </a:ext>
            </a:extLst>
          </p:cNvPr>
          <p:cNvSpPr txBox="1"/>
          <p:nvPr/>
        </p:nvSpPr>
        <p:spPr>
          <a:xfrm>
            <a:off x="92594" y="763929"/>
            <a:ext cx="7361501"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ROS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(reactive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oxygen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species)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inhibits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aconitase-family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enzymes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cluster)</a:t>
            </a:r>
            <a:endParaRPr lang="en-US" sz="1600" dirty="0">
              <a:latin typeface="Arial" panose="020B0604020202020204" pitchFamily="34" charset="0"/>
              <a:cs typeface="Arial" panose="020B0604020202020204" pitchFamily="34" charset="0"/>
            </a:endParaRPr>
          </a:p>
        </p:txBody>
      </p:sp>
      <p:pic>
        <p:nvPicPr>
          <p:cNvPr id="7" name="Picture 6" descr="A close up of a map&#13;&#10;&#13;&#10;Description automatically generated">
            <a:extLst>
              <a:ext uri="{FF2B5EF4-FFF2-40B4-BE49-F238E27FC236}">
                <a16:creationId xmlns:a16="http://schemas.microsoft.com/office/drawing/2014/main" id="{B48AFF90-5129-5740-9A34-8A4A083189EC}"/>
              </a:ext>
            </a:extLst>
          </p:cNvPr>
          <p:cNvPicPr>
            <a:picLocks noChangeAspect="1"/>
          </p:cNvPicPr>
          <p:nvPr/>
        </p:nvPicPr>
        <p:blipFill>
          <a:blip r:embed="rId2"/>
          <a:stretch>
            <a:fillRect/>
          </a:stretch>
        </p:blipFill>
        <p:spPr>
          <a:xfrm>
            <a:off x="92594" y="1471855"/>
            <a:ext cx="2910095" cy="2161912"/>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25786D0B-4C96-9243-B51A-D2095B324008}"/>
              </a:ext>
            </a:extLst>
          </p:cNvPr>
          <p:cNvPicPr>
            <a:picLocks noChangeAspect="1"/>
          </p:cNvPicPr>
          <p:nvPr/>
        </p:nvPicPr>
        <p:blipFill>
          <a:blip r:embed="rId3"/>
          <a:stretch>
            <a:fillRect/>
          </a:stretch>
        </p:blipFill>
        <p:spPr>
          <a:xfrm>
            <a:off x="3172689" y="1554292"/>
            <a:ext cx="5540587" cy="1608490"/>
          </a:xfrm>
          <a:prstGeom prst="rect">
            <a:avLst/>
          </a:prstGeom>
        </p:spPr>
      </p:pic>
      <p:pic>
        <p:nvPicPr>
          <p:cNvPr id="2" name="Picture 1">
            <a:extLst>
              <a:ext uri="{FF2B5EF4-FFF2-40B4-BE49-F238E27FC236}">
                <a16:creationId xmlns:a16="http://schemas.microsoft.com/office/drawing/2014/main" id="{872DA0AD-CB06-A44F-8A24-6E70A9A4E2AC}"/>
              </a:ext>
            </a:extLst>
          </p:cNvPr>
          <p:cNvPicPr>
            <a:picLocks noChangeAspect="1"/>
          </p:cNvPicPr>
          <p:nvPr/>
        </p:nvPicPr>
        <p:blipFill>
          <a:blip r:embed="rId4"/>
          <a:stretch>
            <a:fillRect/>
          </a:stretch>
        </p:blipFill>
        <p:spPr>
          <a:xfrm>
            <a:off x="369744" y="4085576"/>
            <a:ext cx="3403600" cy="2247900"/>
          </a:xfrm>
          <a:prstGeom prst="rect">
            <a:avLst/>
          </a:prstGeom>
        </p:spPr>
      </p:pic>
      <p:pic>
        <p:nvPicPr>
          <p:cNvPr id="3" name="Picture 2">
            <a:extLst>
              <a:ext uri="{FF2B5EF4-FFF2-40B4-BE49-F238E27FC236}">
                <a16:creationId xmlns:a16="http://schemas.microsoft.com/office/drawing/2014/main" id="{75C2EF49-143B-BF4C-8BC0-15FD5427936F}"/>
              </a:ext>
            </a:extLst>
          </p:cNvPr>
          <p:cNvPicPr>
            <a:picLocks noChangeAspect="1"/>
          </p:cNvPicPr>
          <p:nvPr/>
        </p:nvPicPr>
        <p:blipFill>
          <a:blip r:embed="rId5"/>
          <a:stretch>
            <a:fillRect/>
          </a:stretch>
        </p:blipFill>
        <p:spPr>
          <a:xfrm>
            <a:off x="4091159" y="4781629"/>
            <a:ext cx="4937710" cy="345955"/>
          </a:xfrm>
          <a:prstGeom prst="rect">
            <a:avLst/>
          </a:prstGeom>
        </p:spPr>
      </p:pic>
    </p:spTree>
    <p:extLst>
      <p:ext uri="{BB962C8B-B14F-4D97-AF65-F5344CB8AC3E}">
        <p14:creationId xmlns:p14="http://schemas.microsoft.com/office/powerpoint/2010/main" val="151453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C56AE9-9C3D-F641-A78A-B9D25EAFD406}"/>
              </a:ext>
            </a:extLst>
          </p:cNvPr>
          <p:cNvSpPr/>
          <p:nvPr/>
        </p:nvSpPr>
        <p:spPr>
          <a:xfrm>
            <a:off x="121022" y="143453"/>
            <a:ext cx="7705165" cy="369332"/>
          </a:xfrm>
          <a:prstGeom prst="rect">
            <a:avLst/>
          </a:prstGeom>
        </p:spPr>
        <p:txBody>
          <a:bodyPr wrap="square">
            <a:spAutoFit/>
          </a:bodyPr>
          <a:lstStyle/>
          <a:p>
            <a:r>
              <a:rPr lang="en-US" altLang="zh-CN" b="1" dirty="0" err="1">
                <a:latin typeface="Arial" panose="020B0604020202020204" pitchFamily="34" charset="0"/>
                <a:cs typeface="Arial" panose="020B0604020202020204" pitchFamily="34" charset="0"/>
              </a:rPr>
              <a:t>fMET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related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to</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both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and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rhamnolipid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production</a:t>
            </a:r>
            <a:r>
              <a:rPr lang="zh-CN" altLang="en-US" b="1" dirty="0">
                <a:latin typeface="Arial" panose="020B0604020202020204" pitchFamily="34" charset="0"/>
                <a:cs typeface="Arial" panose="020B0604020202020204" pitchFamily="34" charset="0"/>
              </a:rPr>
              <a:t> </a:t>
            </a:r>
            <a:endParaRPr lang="en-US" b="1" dirty="0"/>
          </a:p>
        </p:txBody>
      </p:sp>
      <p:pic>
        <p:nvPicPr>
          <p:cNvPr id="6" name="Picture 5" descr="A close up of a map&#13;&#10;&#13;&#10;Description automatically generated">
            <a:extLst>
              <a:ext uri="{FF2B5EF4-FFF2-40B4-BE49-F238E27FC236}">
                <a16:creationId xmlns:a16="http://schemas.microsoft.com/office/drawing/2014/main" id="{C3D57694-C719-A34D-AC3C-F5C47E0F0514}"/>
              </a:ext>
            </a:extLst>
          </p:cNvPr>
          <p:cNvPicPr>
            <a:picLocks noChangeAspect="1"/>
          </p:cNvPicPr>
          <p:nvPr/>
        </p:nvPicPr>
        <p:blipFill>
          <a:blip r:embed="rId2"/>
          <a:stretch>
            <a:fillRect/>
          </a:stretch>
        </p:blipFill>
        <p:spPr>
          <a:xfrm>
            <a:off x="461683" y="1023591"/>
            <a:ext cx="4110317" cy="3918905"/>
          </a:xfrm>
          <a:prstGeom prst="rect">
            <a:avLst/>
          </a:prstGeom>
        </p:spPr>
      </p:pic>
      <p:pic>
        <p:nvPicPr>
          <p:cNvPr id="9" name="Picture 8">
            <a:extLst>
              <a:ext uri="{FF2B5EF4-FFF2-40B4-BE49-F238E27FC236}">
                <a16:creationId xmlns:a16="http://schemas.microsoft.com/office/drawing/2014/main" id="{CD71C5D0-A724-F44E-93D9-ECE2A443DE9E}"/>
              </a:ext>
            </a:extLst>
          </p:cNvPr>
          <p:cNvPicPr>
            <a:picLocks noChangeAspect="1"/>
          </p:cNvPicPr>
          <p:nvPr/>
        </p:nvPicPr>
        <p:blipFill>
          <a:blip r:embed="rId3"/>
          <a:stretch>
            <a:fillRect/>
          </a:stretch>
        </p:blipFill>
        <p:spPr>
          <a:xfrm>
            <a:off x="4567517" y="580093"/>
            <a:ext cx="3874226" cy="6017252"/>
          </a:xfrm>
          <a:prstGeom prst="rect">
            <a:avLst/>
          </a:prstGeom>
        </p:spPr>
      </p:pic>
      <p:sp>
        <p:nvSpPr>
          <p:cNvPr id="10" name="Rectangle 9">
            <a:extLst>
              <a:ext uri="{FF2B5EF4-FFF2-40B4-BE49-F238E27FC236}">
                <a16:creationId xmlns:a16="http://schemas.microsoft.com/office/drawing/2014/main" id="{EA07FD10-9D01-7C47-BB98-6353B97113F5}"/>
              </a:ext>
            </a:extLst>
          </p:cNvPr>
          <p:cNvSpPr/>
          <p:nvPr/>
        </p:nvSpPr>
        <p:spPr>
          <a:xfrm>
            <a:off x="5904788" y="2460812"/>
            <a:ext cx="1909482" cy="147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F40B12-EB0A-6C4C-849E-D8F2813FCB24}"/>
              </a:ext>
            </a:extLst>
          </p:cNvPr>
          <p:cNvSpPr txBox="1"/>
          <p:nvPr/>
        </p:nvSpPr>
        <p:spPr>
          <a:xfrm>
            <a:off x="461683" y="5521124"/>
            <a:ext cx="4804797" cy="707886"/>
          </a:xfrm>
          <a:prstGeom prst="rect">
            <a:avLst/>
          </a:prstGeom>
          <a:noFill/>
        </p:spPr>
        <p:txBody>
          <a:bodyPr wrap="square" rtlCol="0">
            <a:spAutoFit/>
          </a:bodyPr>
          <a:lstStyle/>
          <a:p>
            <a:r>
              <a:rPr lang="en-US" altLang="zh-CN" sz="2000" dirty="0" err="1">
                <a:latin typeface="Arial" panose="020B0604020202020204" pitchFamily="34" charset="0"/>
                <a:cs typeface="Arial" panose="020B0604020202020204" pitchFamily="34" charset="0"/>
              </a:rPr>
              <a:t>fMET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tied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rhamnolipid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production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but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not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tied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growth.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20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65C9D3-D159-344F-AEEC-2368234F5607}"/>
              </a:ext>
            </a:extLst>
          </p:cNvPr>
          <p:cNvSpPr txBox="1"/>
          <p:nvPr/>
        </p:nvSpPr>
        <p:spPr>
          <a:xfrm>
            <a:off x="1770926" y="2743200"/>
            <a:ext cx="5787342" cy="523220"/>
          </a:xfrm>
          <a:prstGeom prst="rect">
            <a:avLst/>
          </a:prstGeom>
          <a:noFill/>
        </p:spPr>
        <p:txBody>
          <a:bodyPr wrap="square" rtlCol="0">
            <a:spAutoFit/>
          </a:bodyPr>
          <a:lstStyle/>
          <a:p>
            <a:r>
              <a:rPr lang="en-US" altLang="zh-CN" sz="2800" b="1" dirty="0"/>
              <a:t>Faster</a:t>
            </a:r>
            <a:r>
              <a:rPr lang="zh-CN" altLang="en-US" sz="2800" b="1" dirty="0"/>
              <a:t> </a:t>
            </a:r>
            <a:r>
              <a:rPr lang="en-US" altLang="zh-CN" sz="2800" b="1" dirty="0"/>
              <a:t>growers</a:t>
            </a:r>
            <a:r>
              <a:rPr lang="zh-CN" altLang="en-US" sz="2800" b="1" dirty="0"/>
              <a:t> </a:t>
            </a:r>
            <a:r>
              <a:rPr lang="en-US" altLang="zh-CN" sz="2800" b="1" dirty="0"/>
              <a:t>produce</a:t>
            </a:r>
            <a:r>
              <a:rPr lang="zh-CN" altLang="en-US" sz="2800" b="1" dirty="0"/>
              <a:t> </a:t>
            </a:r>
            <a:r>
              <a:rPr lang="en-US" altLang="zh-CN" sz="2800" b="1" dirty="0"/>
              <a:t>rhamnolipids</a:t>
            </a:r>
            <a:endParaRPr lang="en-US" sz="2800" b="1" dirty="0"/>
          </a:p>
        </p:txBody>
      </p:sp>
    </p:spTree>
    <p:extLst>
      <p:ext uri="{BB962C8B-B14F-4D97-AF65-F5344CB8AC3E}">
        <p14:creationId xmlns:p14="http://schemas.microsoft.com/office/powerpoint/2010/main" val="314323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CF480D-0339-0045-8914-7C76D4040372}"/>
              </a:ext>
            </a:extLst>
          </p:cNvPr>
          <p:cNvPicPr>
            <a:picLocks noChangeAspect="1"/>
          </p:cNvPicPr>
          <p:nvPr/>
        </p:nvPicPr>
        <p:blipFill>
          <a:blip r:embed="rId2"/>
          <a:stretch>
            <a:fillRect/>
          </a:stretch>
        </p:blipFill>
        <p:spPr>
          <a:xfrm>
            <a:off x="1448141" y="1100477"/>
            <a:ext cx="6085671" cy="4820751"/>
          </a:xfrm>
          <a:prstGeom prst="rect">
            <a:avLst/>
          </a:prstGeom>
        </p:spPr>
      </p:pic>
      <p:sp>
        <p:nvSpPr>
          <p:cNvPr id="6" name="TextBox 5">
            <a:extLst>
              <a:ext uri="{FF2B5EF4-FFF2-40B4-BE49-F238E27FC236}">
                <a16:creationId xmlns:a16="http://schemas.microsoft.com/office/drawing/2014/main" id="{A593E762-834A-7547-98A5-D48CF94FBFFD}"/>
              </a:ext>
            </a:extLst>
          </p:cNvPr>
          <p:cNvSpPr txBox="1"/>
          <p:nvPr/>
        </p:nvSpPr>
        <p:spPr>
          <a:xfrm>
            <a:off x="92597" y="294092"/>
            <a:ext cx="824117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Faster growing </a:t>
            </a:r>
            <a:r>
              <a:rPr lang="en-US" altLang="zh-CN" b="1" i="1" dirty="0">
                <a:latin typeface="Arial" panose="020B0604020202020204" pitchFamily="34" charset="0"/>
                <a:cs typeface="Arial" panose="020B0604020202020204" pitchFamily="34" charset="0"/>
              </a:rPr>
              <a:t>Pseudomonas</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aeruginosa</a:t>
            </a:r>
            <a:r>
              <a:rPr lang="en-US" b="1" i="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strains produce rhamnolipids</a:t>
            </a:r>
          </a:p>
        </p:txBody>
      </p:sp>
    </p:spTree>
    <p:extLst>
      <p:ext uri="{BB962C8B-B14F-4D97-AF65-F5344CB8AC3E}">
        <p14:creationId xmlns:p14="http://schemas.microsoft.com/office/powerpoint/2010/main" val="103892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F3150-A35A-2B4A-8677-4931B09B2E6D}"/>
              </a:ext>
            </a:extLst>
          </p:cNvPr>
          <p:cNvSpPr txBox="1"/>
          <p:nvPr/>
        </p:nvSpPr>
        <p:spPr>
          <a:xfrm>
            <a:off x="1851948" y="2766349"/>
            <a:ext cx="5787342" cy="954107"/>
          </a:xfrm>
          <a:prstGeom prst="rect">
            <a:avLst/>
          </a:prstGeom>
          <a:noFill/>
        </p:spPr>
        <p:txBody>
          <a:bodyPr wrap="square" rtlCol="0">
            <a:spAutoFit/>
          </a:bodyPr>
          <a:lstStyle/>
          <a:p>
            <a:pPr algn="ctr"/>
            <a:r>
              <a:rPr lang="en-US" altLang="zh-CN" sz="2800" b="1" dirty="0"/>
              <a:t>Association</a:t>
            </a:r>
            <a:r>
              <a:rPr lang="zh-CN" altLang="en-US" sz="2800" b="1" dirty="0"/>
              <a:t> </a:t>
            </a:r>
            <a:r>
              <a:rPr lang="en-US" altLang="zh-CN" sz="2800" b="1" dirty="0"/>
              <a:t>between</a:t>
            </a:r>
            <a:r>
              <a:rPr lang="zh-CN" altLang="en-US" sz="2800" b="1" dirty="0"/>
              <a:t> </a:t>
            </a:r>
            <a:r>
              <a:rPr lang="en-US" altLang="zh-CN" sz="2800" b="1" dirty="0"/>
              <a:t>protein</a:t>
            </a:r>
            <a:r>
              <a:rPr lang="zh-CN" altLang="en-US" sz="2800" b="1" dirty="0"/>
              <a:t> </a:t>
            </a:r>
            <a:r>
              <a:rPr lang="en-US" altLang="zh-CN" sz="2800" b="1" dirty="0"/>
              <a:t>variants</a:t>
            </a:r>
            <a:r>
              <a:rPr lang="zh-CN" altLang="en-US" sz="2800" b="1" dirty="0"/>
              <a:t> </a:t>
            </a:r>
            <a:r>
              <a:rPr lang="en-US" altLang="zh-CN" sz="2800" b="1" dirty="0"/>
              <a:t>with</a:t>
            </a:r>
            <a:r>
              <a:rPr lang="zh-CN" altLang="en-US" sz="2800" b="1" dirty="0"/>
              <a:t> </a:t>
            </a:r>
            <a:r>
              <a:rPr lang="en-US" altLang="zh-CN" sz="2800" b="1" dirty="0"/>
              <a:t>rhamnolipid</a:t>
            </a:r>
            <a:r>
              <a:rPr lang="zh-CN" altLang="en-US" sz="2800" b="1" dirty="0"/>
              <a:t> </a:t>
            </a:r>
            <a:r>
              <a:rPr lang="en-US" altLang="zh-CN" sz="2800" b="1" dirty="0"/>
              <a:t>production</a:t>
            </a:r>
            <a:endParaRPr lang="en-US" sz="2800" b="1" dirty="0"/>
          </a:p>
        </p:txBody>
      </p:sp>
    </p:spTree>
    <p:extLst>
      <p:ext uri="{BB962C8B-B14F-4D97-AF65-F5344CB8AC3E}">
        <p14:creationId xmlns:p14="http://schemas.microsoft.com/office/powerpoint/2010/main" val="215440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983E5-5325-BA48-A1F7-D94CEDF77D85}"/>
              </a:ext>
            </a:extLst>
          </p:cNvPr>
          <p:cNvPicPr>
            <a:picLocks noChangeAspect="1"/>
          </p:cNvPicPr>
          <p:nvPr/>
        </p:nvPicPr>
        <p:blipFill>
          <a:blip r:embed="rId2"/>
          <a:stretch>
            <a:fillRect/>
          </a:stretch>
        </p:blipFill>
        <p:spPr>
          <a:xfrm>
            <a:off x="0" y="291720"/>
            <a:ext cx="9144000" cy="4492057"/>
          </a:xfrm>
          <a:prstGeom prst="rect">
            <a:avLst/>
          </a:prstGeom>
        </p:spPr>
      </p:pic>
      <p:sp>
        <p:nvSpPr>
          <p:cNvPr id="5" name="TextBox 4">
            <a:extLst>
              <a:ext uri="{FF2B5EF4-FFF2-40B4-BE49-F238E27FC236}">
                <a16:creationId xmlns:a16="http://schemas.microsoft.com/office/drawing/2014/main" id="{491C3EB2-A9AB-2F40-9E00-9CA20CAD6D37}"/>
              </a:ext>
            </a:extLst>
          </p:cNvPr>
          <p:cNvSpPr txBox="1"/>
          <p:nvPr/>
        </p:nvSpPr>
        <p:spPr>
          <a:xfrm>
            <a:off x="46297" y="173621"/>
            <a:ext cx="312516"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A7BE8444-AC43-A14A-990A-9D9C77446F74}"/>
              </a:ext>
            </a:extLst>
          </p:cNvPr>
          <p:cNvSpPr txBox="1"/>
          <p:nvPr/>
        </p:nvSpPr>
        <p:spPr>
          <a:xfrm>
            <a:off x="2999771" y="173621"/>
            <a:ext cx="312516" cy="369332"/>
          </a:xfrm>
          <a:prstGeom prst="rect">
            <a:avLst/>
          </a:prstGeom>
          <a:noFill/>
        </p:spPr>
        <p:txBody>
          <a:bodyPr wrap="square" rtlCol="0">
            <a:spAutoFit/>
          </a:bodyPr>
          <a:lstStyle/>
          <a:p>
            <a:r>
              <a:rPr lang="en-US" dirty="0"/>
              <a:t>B</a:t>
            </a:r>
          </a:p>
        </p:txBody>
      </p:sp>
      <p:sp>
        <p:nvSpPr>
          <p:cNvPr id="8" name="TextBox 7">
            <a:extLst>
              <a:ext uri="{FF2B5EF4-FFF2-40B4-BE49-F238E27FC236}">
                <a16:creationId xmlns:a16="http://schemas.microsoft.com/office/drawing/2014/main" id="{0D72188D-ABD2-164C-BC1A-F2C32C00AF93}"/>
              </a:ext>
            </a:extLst>
          </p:cNvPr>
          <p:cNvSpPr txBox="1"/>
          <p:nvPr/>
        </p:nvSpPr>
        <p:spPr>
          <a:xfrm>
            <a:off x="6022691" y="173621"/>
            <a:ext cx="312516" cy="369332"/>
          </a:xfrm>
          <a:prstGeom prst="rect">
            <a:avLst/>
          </a:prstGeom>
          <a:noFill/>
        </p:spPr>
        <p:txBody>
          <a:bodyPr wrap="square" rtlCol="0">
            <a:spAutoFit/>
          </a:bodyPr>
          <a:lstStyle/>
          <a:p>
            <a:r>
              <a:rPr lang="en-US" dirty="0"/>
              <a:t>C</a:t>
            </a:r>
          </a:p>
        </p:txBody>
      </p:sp>
      <p:sp>
        <p:nvSpPr>
          <p:cNvPr id="9" name="TextBox 8">
            <a:extLst>
              <a:ext uri="{FF2B5EF4-FFF2-40B4-BE49-F238E27FC236}">
                <a16:creationId xmlns:a16="http://schemas.microsoft.com/office/drawing/2014/main" id="{93F4D445-16B9-E944-A1CE-A698D68B51C7}"/>
              </a:ext>
            </a:extLst>
          </p:cNvPr>
          <p:cNvSpPr txBox="1"/>
          <p:nvPr/>
        </p:nvSpPr>
        <p:spPr>
          <a:xfrm>
            <a:off x="71376" y="2353083"/>
            <a:ext cx="312516"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4134A185-5695-DD49-A49E-72E54929FD0C}"/>
              </a:ext>
            </a:extLst>
          </p:cNvPr>
          <p:cNvSpPr txBox="1"/>
          <p:nvPr/>
        </p:nvSpPr>
        <p:spPr>
          <a:xfrm>
            <a:off x="3001696" y="2353083"/>
            <a:ext cx="312516" cy="369332"/>
          </a:xfrm>
          <a:prstGeom prst="rect">
            <a:avLst/>
          </a:prstGeom>
          <a:noFill/>
        </p:spPr>
        <p:txBody>
          <a:bodyPr wrap="square" rtlCol="0">
            <a:spAutoFit/>
          </a:bodyPr>
          <a:lstStyle/>
          <a:p>
            <a:r>
              <a:rPr lang="en-US" dirty="0"/>
              <a:t>E</a:t>
            </a:r>
          </a:p>
        </p:txBody>
      </p:sp>
      <p:sp>
        <p:nvSpPr>
          <p:cNvPr id="11" name="TextBox 10">
            <a:extLst>
              <a:ext uri="{FF2B5EF4-FFF2-40B4-BE49-F238E27FC236}">
                <a16:creationId xmlns:a16="http://schemas.microsoft.com/office/drawing/2014/main" id="{356B8D48-69E9-8747-B47B-C70F0C8F53C3}"/>
              </a:ext>
            </a:extLst>
          </p:cNvPr>
          <p:cNvSpPr txBox="1"/>
          <p:nvPr/>
        </p:nvSpPr>
        <p:spPr>
          <a:xfrm>
            <a:off x="6022691" y="2425542"/>
            <a:ext cx="312516" cy="369332"/>
          </a:xfrm>
          <a:prstGeom prst="rect">
            <a:avLst/>
          </a:prstGeom>
          <a:noFill/>
        </p:spPr>
        <p:txBody>
          <a:bodyPr wrap="square" rtlCol="0">
            <a:spAutoFit/>
          </a:bodyPr>
          <a:lstStyle/>
          <a:p>
            <a:r>
              <a:rPr lang="en-US" dirty="0"/>
              <a:t>F</a:t>
            </a:r>
          </a:p>
        </p:txBody>
      </p:sp>
      <p:sp>
        <p:nvSpPr>
          <p:cNvPr id="12" name="TextBox 11">
            <a:extLst>
              <a:ext uri="{FF2B5EF4-FFF2-40B4-BE49-F238E27FC236}">
                <a16:creationId xmlns:a16="http://schemas.microsoft.com/office/drawing/2014/main" id="{1CDA7B6D-15AC-D446-B3B0-172064AE8CF1}"/>
              </a:ext>
            </a:extLst>
          </p:cNvPr>
          <p:cNvSpPr txBox="1"/>
          <p:nvPr/>
        </p:nvSpPr>
        <p:spPr>
          <a:xfrm>
            <a:off x="266217" y="4901876"/>
            <a:ext cx="5779623"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 variance of protein amino acid sequences</a:t>
            </a:r>
          </a:p>
          <a:p>
            <a:r>
              <a:rPr lang="en-US" sz="1600" dirty="0">
                <a:latin typeface="Arial" panose="020B0604020202020204" pitchFamily="34" charset="0"/>
                <a:cs typeface="Arial" panose="020B0604020202020204" pitchFamily="34" charset="0"/>
              </a:rPr>
              <a:t>B,C: classifying RHL production using protein variants</a:t>
            </a:r>
          </a:p>
          <a:p>
            <a:r>
              <a:rPr lang="en-US" sz="1600" dirty="0">
                <a:latin typeface="Arial" panose="020B0604020202020204" pitchFamily="34" charset="0"/>
                <a:cs typeface="Arial" panose="020B0604020202020204" pitchFamily="34" charset="0"/>
              </a:rPr>
              <a:t>D,E,F: regression of specific growth rate on protein variants</a:t>
            </a:r>
          </a:p>
        </p:txBody>
      </p:sp>
      <p:sp>
        <p:nvSpPr>
          <p:cNvPr id="13" name="Rectangle 12">
            <a:extLst>
              <a:ext uri="{FF2B5EF4-FFF2-40B4-BE49-F238E27FC236}">
                <a16:creationId xmlns:a16="http://schemas.microsoft.com/office/drawing/2014/main" id="{E6ADF353-495A-4C48-9CDC-638CE6C777C4}"/>
              </a:ext>
            </a:extLst>
          </p:cNvPr>
          <p:cNvSpPr/>
          <p:nvPr/>
        </p:nvSpPr>
        <p:spPr>
          <a:xfrm>
            <a:off x="266217" y="5915734"/>
            <a:ext cx="3606949" cy="338554"/>
          </a:xfrm>
          <a:prstGeom prst="rect">
            <a:avLst/>
          </a:prstGeom>
        </p:spPr>
        <p:txBody>
          <a:bodyPr wrap="none">
            <a:spAutoFit/>
          </a:bodyPr>
          <a:lstStyle/>
          <a:p>
            <a:r>
              <a:rPr lang="en-US" sz="1600" dirty="0" err="1">
                <a:solidFill>
                  <a:srgbClr val="000000"/>
                </a:solidFill>
                <a:latin typeface="Arial" panose="020B0604020202020204" pitchFamily="34" charset="0"/>
                <a:cs typeface="Arial" panose="020B0604020202020204" pitchFamily="34" charset="0"/>
              </a:rPr>
              <a:t>dnaX</a:t>
            </a:r>
            <a:r>
              <a:rPr lang="en-US" sz="1600" dirty="0">
                <a:solidFill>
                  <a:srgbClr val="000000"/>
                </a:solidFill>
                <a:latin typeface="Arial" panose="020B0604020202020204" pitchFamily="34" charset="0"/>
                <a:cs typeface="Arial" panose="020B0604020202020204" pitchFamily="34" charset="0"/>
              </a:rPr>
              <a:t>: DNA polymerase III subunit tau</a:t>
            </a:r>
            <a:endParaRPr lang="en-US" sz="16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7B22725-DD8B-194A-B9B4-5058954F8DEF}"/>
              </a:ext>
            </a:extLst>
          </p:cNvPr>
          <p:cNvSpPr/>
          <p:nvPr/>
        </p:nvSpPr>
        <p:spPr>
          <a:xfrm>
            <a:off x="266217" y="6181426"/>
            <a:ext cx="3079689" cy="338554"/>
          </a:xfrm>
          <a:prstGeom prst="rect">
            <a:avLst/>
          </a:prstGeom>
        </p:spPr>
        <p:txBody>
          <a:bodyPr wrap="none">
            <a:spAutoFit/>
          </a:bodyPr>
          <a:lstStyle/>
          <a:p>
            <a:r>
              <a:rPr lang="en-US" sz="1600" dirty="0">
                <a:solidFill>
                  <a:srgbClr val="000000"/>
                </a:solidFill>
                <a:latin typeface="Arial" panose="020B0604020202020204" pitchFamily="34" charset="0"/>
                <a:cs typeface="Arial" panose="020B0604020202020204" pitchFamily="34" charset="0"/>
              </a:rPr>
              <a:t>gcvP1: </a:t>
            </a:r>
            <a:r>
              <a:rPr lang="en-US" sz="1600" dirty="0">
                <a:latin typeface="Arial" panose="020B0604020202020204" pitchFamily="34" charset="0"/>
                <a:cs typeface="Arial" panose="020B0604020202020204" pitchFamily="34" charset="0"/>
              </a:rPr>
              <a:t>Glycine dehydrogenase </a:t>
            </a:r>
          </a:p>
        </p:txBody>
      </p:sp>
      <p:sp>
        <p:nvSpPr>
          <p:cNvPr id="15" name="Rectangle 14">
            <a:extLst>
              <a:ext uri="{FF2B5EF4-FFF2-40B4-BE49-F238E27FC236}">
                <a16:creationId xmlns:a16="http://schemas.microsoft.com/office/drawing/2014/main" id="{A1680AFA-59CD-874A-B232-7B9433CA3A08}"/>
              </a:ext>
            </a:extLst>
          </p:cNvPr>
          <p:cNvSpPr/>
          <p:nvPr/>
        </p:nvSpPr>
        <p:spPr>
          <a:xfrm>
            <a:off x="3968108" y="5915734"/>
            <a:ext cx="3659976" cy="338554"/>
          </a:xfrm>
          <a:prstGeom prst="rect">
            <a:avLst/>
          </a:prstGeom>
        </p:spPr>
        <p:txBody>
          <a:bodyPr wrap="none">
            <a:spAutoFit/>
          </a:bodyPr>
          <a:lstStyle/>
          <a:p>
            <a:r>
              <a:rPr lang="en-US" sz="1600">
                <a:solidFill>
                  <a:srgbClr val="222222"/>
                </a:solidFill>
                <a:latin typeface="Arial" panose="020B0604020202020204" pitchFamily="34" charset="0"/>
                <a:cs typeface="Arial" panose="020B0604020202020204" pitchFamily="34" charset="0"/>
              </a:rPr>
              <a:t>pvdE: Pyoverdine biosynthesis protein</a:t>
            </a:r>
            <a:endParaRPr lang="en-US" sz="16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C3998CE-59D8-D04B-8371-41A9DB58D033}"/>
              </a:ext>
            </a:extLst>
          </p:cNvPr>
          <p:cNvSpPr/>
          <p:nvPr/>
        </p:nvSpPr>
        <p:spPr>
          <a:xfrm>
            <a:off x="3968108" y="6212203"/>
            <a:ext cx="3613490" cy="338554"/>
          </a:xfrm>
          <a:prstGeom prst="rect">
            <a:avLst/>
          </a:prstGeom>
        </p:spPr>
        <p:txBody>
          <a:bodyPr wrap="none">
            <a:spAutoFit/>
          </a:bodyPr>
          <a:lstStyle/>
          <a:p>
            <a:r>
              <a:rPr lang="en-US" sz="1600">
                <a:latin typeface="Arial" panose="020B0604020202020204" pitchFamily="34" charset="0"/>
                <a:cs typeface="Arial" panose="020B0604020202020204" pitchFamily="34" charset="0"/>
              </a:rPr>
              <a:t>fliD: Flagellar hook-associated protein</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71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D82E9A-4D8F-914A-AD31-A2B3CC6259B1}"/>
              </a:ext>
            </a:extLst>
          </p:cNvPr>
          <p:cNvSpPr txBox="1"/>
          <p:nvPr/>
        </p:nvSpPr>
        <p:spPr>
          <a:xfrm>
            <a:off x="254642" y="335666"/>
            <a:ext cx="6065135" cy="369332"/>
          </a:xfrm>
          <a:prstGeom prst="rect">
            <a:avLst/>
          </a:prstGeom>
          <a:noFill/>
        </p:spPr>
        <p:txBody>
          <a:bodyPr wrap="square" rtlCol="0">
            <a:spAutoFit/>
          </a:bodyPr>
          <a:lstStyle/>
          <a:p>
            <a:r>
              <a:rPr lang="en-US" dirty="0"/>
              <a:t>Variants in glycerol uptake proteins do not explain growth rate</a:t>
            </a:r>
          </a:p>
        </p:txBody>
      </p:sp>
      <p:pic>
        <p:nvPicPr>
          <p:cNvPr id="5" name="Picture 4">
            <a:extLst>
              <a:ext uri="{FF2B5EF4-FFF2-40B4-BE49-F238E27FC236}">
                <a16:creationId xmlns:a16="http://schemas.microsoft.com/office/drawing/2014/main" id="{B1BB72C7-5827-5140-B155-176683D1C781}"/>
              </a:ext>
            </a:extLst>
          </p:cNvPr>
          <p:cNvPicPr>
            <a:picLocks noChangeAspect="1"/>
          </p:cNvPicPr>
          <p:nvPr/>
        </p:nvPicPr>
        <p:blipFill>
          <a:blip r:embed="rId2"/>
          <a:stretch>
            <a:fillRect/>
          </a:stretch>
        </p:blipFill>
        <p:spPr>
          <a:xfrm>
            <a:off x="289366" y="990759"/>
            <a:ext cx="3539294" cy="2863611"/>
          </a:xfrm>
          <a:prstGeom prst="rect">
            <a:avLst/>
          </a:prstGeom>
        </p:spPr>
      </p:pic>
      <p:pic>
        <p:nvPicPr>
          <p:cNvPr id="6" name="Picture 5">
            <a:extLst>
              <a:ext uri="{FF2B5EF4-FFF2-40B4-BE49-F238E27FC236}">
                <a16:creationId xmlns:a16="http://schemas.microsoft.com/office/drawing/2014/main" id="{79508ED1-9075-9F4C-9F9B-ED486A57EC58}"/>
              </a:ext>
            </a:extLst>
          </p:cNvPr>
          <p:cNvPicPr>
            <a:picLocks noChangeAspect="1"/>
          </p:cNvPicPr>
          <p:nvPr/>
        </p:nvPicPr>
        <p:blipFill>
          <a:blip r:embed="rId3"/>
          <a:stretch>
            <a:fillRect/>
          </a:stretch>
        </p:blipFill>
        <p:spPr>
          <a:xfrm>
            <a:off x="150470" y="4147929"/>
            <a:ext cx="5868365" cy="1911664"/>
          </a:xfrm>
          <a:prstGeom prst="rect">
            <a:avLst/>
          </a:prstGeom>
        </p:spPr>
      </p:pic>
    </p:spTree>
    <p:extLst>
      <p:ext uri="{BB962C8B-B14F-4D97-AF65-F5344CB8AC3E}">
        <p14:creationId xmlns:p14="http://schemas.microsoft.com/office/powerpoint/2010/main" val="369824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39DDC0-E7E1-8341-AE57-156900E1514C}"/>
              </a:ext>
            </a:extLst>
          </p:cNvPr>
          <p:cNvSpPr txBox="1"/>
          <p:nvPr/>
        </p:nvSpPr>
        <p:spPr>
          <a:xfrm>
            <a:off x="1597304" y="2789498"/>
            <a:ext cx="6493399" cy="954107"/>
          </a:xfrm>
          <a:prstGeom prst="rect">
            <a:avLst/>
          </a:prstGeom>
          <a:noFill/>
        </p:spPr>
        <p:txBody>
          <a:bodyPr wrap="square" rtlCol="0">
            <a:spAutoFit/>
          </a:bodyPr>
          <a:lstStyle/>
          <a:p>
            <a:pPr algn="ctr"/>
            <a:r>
              <a:rPr lang="en-US" altLang="zh-CN" sz="2800" b="1" dirty="0"/>
              <a:t>Rhamnolipid</a:t>
            </a:r>
            <a:r>
              <a:rPr lang="zh-CN" altLang="en-US" sz="2800" b="1" dirty="0"/>
              <a:t> </a:t>
            </a:r>
            <a:r>
              <a:rPr lang="en-US" altLang="zh-CN" sz="2800" b="1" dirty="0"/>
              <a:t>is</a:t>
            </a:r>
            <a:r>
              <a:rPr lang="zh-CN" altLang="en-US" sz="2800" b="1" dirty="0"/>
              <a:t> </a:t>
            </a:r>
            <a:r>
              <a:rPr lang="en-US" altLang="zh-CN" sz="2800" b="1" dirty="0"/>
              <a:t>produced</a:t>
            </a:r>
            <a:r>
              <a:rPr lang="zh-CN" altLang="en-US" sz="2800" b="1" dirty="0"/>
              <a:t> </a:t>
            </a:r>
            <a:r>
              <a:rPr lang="en-US" altLang="zh-CN" sz="2800" b="1" dirty="0"/>
              <a:t>when</a:t>
            </a:r>
            <a:r>
              <a:rPr lang="zh-CN" altLang="en-US" sz="2800" b="1" dirty="0"/>
              <a:t> </a:t>
            </a:r>
            <a:r>
              <a:rPr lang="en-US" altLang="zh-CN" sz="2800" b="1" dirty="0"/>
              <a:t>nitrogen</a:t>
            </a:r>
            <a:r>
              <a:rPr lang="zh-CN" altLang="en-US" sz="2800" b="1" dirty="0"/>
              <a:t> </a:t>
            </a:r>
            <a:r>
              <a:rPr lang="en-US" altLang="zh-CN" sz="2800" b="1" dirty="0"/>
              <a:t>is</a:t>
            </a:r>
            <a:r>
              <a:rPr lang="zh-CN" altLang="en-US" sz="2800" b="1" dirty="0"/>
              <a:t> </a:t>
            </a:r>
            <a:r>
              <a:rPr lang="en-US" altLang="zh-CN" sz="2800" b="1" dirty="0"/>
              <a:t>limited</a:t>
            </a:r>
            <a:r>
              <a:rPr lang="zh-CN" altLang="en-US" sz="2800" b="1" dirty="0"/>
              <a:t> </a:t>
            </a:r>
            <a:r>
              <a:rPr lang="en-US" altLang="zh-CN" sz="2800" b="1" dirty="0"/>
              <a:t>and</a:t>
            </a:r>
            <a:r>
              <a:rPr lang="zh-CN" altLang="en-US" sz="2800" b="1" dirty="0"/>
              <a:t> </a:t>
            </a:r>
            <a:r>
              <a:rPr lang="en-US" altLang="zh-CN" sz="2800" b="1" dirty="0"/>
              <a:t>NADH</a:t>
            </a:r>
            <a:r>
              <a:rPr lang="zh-CN" altLang="en-US" sz="2800" b="1" dirty="0"/>
              <a:t> </a:t>
            </a:r>
            <a:r>
              <a:rPr lang="en-US" altLang="zh-CN" sz="2800" b="1" dirty="0"/>
              <a:t>is</a:t>
            </a:r>
            <a:r>
              <a:rPr lang="zh-CN" altLang="en-US" sz="2800" b="1" dirty="0"/>
              <a:t> </a:t>
            </a:r>
            <a:r>
              <a:rPr lang="en-US" altLang="zh-CN" sz="2800" b="1" dirty="0"/>
              <a:t>suboptimal</a:t>
            </a:r>
            <a:endParaRPr lang="en-US" sz="2800" b="1" dirty="0"/>
          </a:p>
        </p:txBody>
      </p:sp>
    </p:spTree>
    <p:extLst>
      <p:ext uri="{BB962C8B-B14F-4D97-AF65-F5344CB8AC3E}">
        <p14:creationId xmlns:p14="http://schemas.microsoft.com/office/powerpoint/2010/main" val="142495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sitting, white, fireworks&#10;&#10;Description automatically generated">
            <a:extLst>
              <a:ext uri="{FF2B5EF4-FFF2-40B4-BE49-F238E27FC236}">
                <a16:creationId xmlns:a16="http://schemas.microsoft.com/office/drawing/2014/main" id="{C9654FD8-766D-5D40-AB42-E2CE0E09586B}"/>
              </a:ext>
            </a:extLst>
          </p:cNvPr>
          <p:cNvPicPr>
            <a:picLocks noChangeAspect="1"/>
          </p:cNvPicPr>
          <p:nvPr/>
        </p:nvPicPr>
        <p:blipFill>
          <a:blip r:embed="rId2"/>
          <a:stretch>
            <a:fillRect/>
          </a:stretch>
        </p:blipFill>
        <p:spPr>
          <a:xfrm>
            <a:off x="2942299" y="129022"/>
            <a:ext cx="6051230" cy="6599956"/>
          </a:xfrm>
          <a:prstGeom prst="rect">
            <a:avLst/>
          </a:prstGeom>
        </p:spPr>
      </p:pic>
      <p:sp>
        <p:nvSpPr>
          <p:cNvPr id="6" name="TextBox 5">
            <a:extLst>
              <a:ext uri="{FF2B5EF4-FFF2-40B4-BE49-F238E27FC236}">
                <a16:creationId xmlns:a16="http://schemas.microsoft.com/office/drawing/2014/main" id="{5DF8E4F4-D4AF-FB48-A995-101567F48542}"/>
              </a:ext>
            </a:extLst>
          </p:cNvPr>
          <p:cNvSpPr txBox="1"/>
          <p:nvPr/>
        </p:nvSpPr>
        <p:spPr>
          <a:xfrm>
            <a:off x="150471" y="335666"/>
            <a:ext cx="3287210" cy="923330"/>
          </a:xfrm>
          <a:prstGeom prst="rect">
            <a:avLst/>
          </a:prstGeom>
          <a:noFill/>
        </p:spPr>
        <p:txBody>
          <a:bodyPr wrap="square" rtlCol="0">
            <a:spAutoFit/>
          </a:bodyPr>
          <a:lstStyle/>
          <a:p>
            <a:r>
              <a:rPr lang="en-US" dirty="0"/>
              <a:t>1. RL is produced when nitrogen is limited </a:t>
            </a:r>
            <a:r>
              <a:rPr lang="en-US" u="sng" dirty="0"/>
              <a:t>and </a:t>
            </a:r>
            <a:r>
              <a:rPr lang="en-US" dirty="0"/>
              <a:t>internal NADH is suboptimal</a:t>
            </a:r>
          </a:p>
        </p:txBody>
      </p:sp>
      <p:sp>
        <p:nvSpPr>
          <p:cNvPr id="7" name="TextBox 6">
            <a:extLst>
              <a:ext uri="{FF2B5EF4-FFF2-40B4-BE49-F238E27FC236}">
                <a16:creationId xmlns:a16="http://schemas.microsoft.com/office/drawing/2014/main" id="{D650C49A-9235-0E4D-AD70-F27E8AA24C37}"/>
              </a:ext>
            </a:extLst>
          </p:cNvPr>
          <p:cNvSpPr txBox="1"/>
          <p:nvPr/>
        </p:nvSpPr>
        <p:spPr>
          <a:xfrm>
            <a:off x="150470" y="1326073"/>
            <a:ext cx="3287209" cy="646331"/>
          </a:xfrm>
          <a:prstGeom prst="rect">
            <a:avLst/>
          </a:prstGeom>
          <a:noFill/>
        </p:spPr>
        <p:txBody>
          <a:bodyPr wrap="square" rtlCol="0">
            <a:spAutoFit/>
          </a:bodyPr>
          <a:lstStyle/>
          <a:p>
            <a:r>
              <a:rPr lang="en-US" dirty="0"/>
              <a:t>2. Alternative pathways exist to dump excess carbon</a:t>
            </a:r>
          </a:p>
        </p:txBody>
      </p:sp>
      <p:sp>
        <p:nvSpPr>
          <p:cNvPr id="8" name="TextBox 7">
            <a:extLst>
              <a:ext uri="{FF2B5EF4-FFF2-40B4-BE49-F238E27FC236}">
                <a16:creationId xmlns:a16="http://schemas.microsoft.com/office/drawing/2014/main" id="{6BB75D36-6896-AF41-95FC-0D2B654C748C}"/>
              </a:ext>
            </a:extLst>
          </p:cNvPr>
          <p:cNvSpPr txBox="1"/>
          <p:nvPr/>
        </p:nvSpPr>
        <p:spPr>
          <a:xfrm>
            <a:off x="150470" y="2213725"/>
            <a:ext cx="3402958" cy="923330"/>
          </a:xfrm>
          <a:prstGeom prst="rect">
            <a:avLst/>
          </a:prstGeom>
          <a:noFill/>
        </p:spPr>
        <p:txBody>
          <a:bodyPr wrap="square" rtlCol="0">
            <a:spAutoFit/>
          </a:bodyPr>
          <a:lstStyle/>
          <a:p>
            <a:r>
              <a:rPr lang="en-US" dirty="0"/>
              <a:t>3. [Should we expect consequence of </a:t>
            </a:r>
            <a:r>
              <a:rPr lang="en-US" dirty="0" err="1"/>
              <a:t>rhlA</a:t>
            </a:r>
            <a:r>
              <a:rPr lang="en-US" dirty="0"/>
              <a:t>?] No compromise in growth but metabolism is altered. </a:t>
            </a:r>
          </a:p>
        </p:txBody>
      </p:sp>
      <p:sp>
        <p:nvSpPr>
          <p:cNvPr id="9" name="TextBox 8">
            <a:extLst>
              <a:ext uri="{FF2B5EF4-FFF2-40B4-BE49-F238E27FC236}">
                <a16:creationId xmlns:a16="http://schemas.microsoft.com/office/drawing/2014/main" id="{D90C3252-7EFB-6943-AA74-30C43B05FF81}"/>
              </a:ext>
            </a:extLst>
          </p:cNvPr>
          <p:cNvSpPr txBox="1"/>
          <p:nvPr/>
        </p:nvSpPr>
        <p:spPr>
          <a:xfrm>
            <a:off x="150470" y="5927647"/>
            <a:ext cx="3402958" cy="646331"/>
          </a:xfrm>
          <a:prstGeom prst="rect">
            <a:avLst/>
          </a:prstGeom>
          <a:noFill/>
        </p:spPr>
        <p:txBody>
          <a:bodyPr wrap="square" rtlCol="0">
            <a:spAutoFit/>
          </a:bodyPr>
          <a:lstStyle/>
          <a:p>
            <a:r>
              <a:rPr lang="en-US" dirty="0"/>
              <a:t>6. Correlation between RHL and virulence?</a:t>
            </a:r>
          </a:p>
        </p:txBody>
      </p:sp>
      <p:sp>
        <p:nvSpPr>
          <p:cNvPr id="10" name="TextBox 9">
            <a:extLst>
              <a:ext uri="{FF2B5EF4-FFF2-40B4-BE49-F238E27FC236}">
                <a16:creationId xmlns:a16="http://schemas.microsoft.com/office/drawing/2014/main" id="{5673125A-752D-0D43-B472-A5465CC1DA8A}"/>
              </a:ext>
            </a:extLst>
          </p:cNvPr>
          <p:cNvSpPr txBox="1"/>
          <p:nvPr/>
        </p:nvSpPr>
        <p:spPr>
          <a:xfrm>
            <a:off x="150470" y="3343699"/>
            <a:ext cx="3402958" cy="1754326"/>
          </a:xfrm>
          <a:prstGeom prst="rect">
            <a:avLst/>
          </a:prstGeom>
          <a:noFill/>
        </p:spPr>
        <p:txBody>
          <a:bodyPr wrap="square" rtlCol="0">
            <a:spAutoFit/>
          </a:bodyPr>
          <a:lstStyle/>
          <a:p>
            <a:r>
              <a:rPr lang="en-US" dirty="0"/>
              <a:t>4. </a:t>
            </a:r>
            <a:r>
              <a:rPr lang="en-US" dirty="0" err="1"/>
              <a:t>RhlA</a:t>
            </a:r>
            <a:r>
              <a:rPr lang="en-US" dirty="0"/>
              <a:t> seems to have slight but observable increase of oxidative burden (evidenced by limited methionine and increased gamma-</a:t>
            </a:r>
            <a:r>
              <a:rPr lang="en-US" dirty="0" err="1"/>
              <a:t>glutamylcysteine</a:t>
            </a:r>
            <a:r>
              <a:rPr lang="en-US" dirty="0"/>
              <a:t>, both contain </a:t>
            </a:r>
            <a:r>
              <a:rPr lang="en-US" dirty="0" err="1"/>
              <a:t>Sulfer</a:t>
            </a:r>
            <a:r>
              <a:rPr lang="en-US" dirty="0"/>
              <a:t>)</a:t>
            </a:r>
          </a:p>
        </p:txBody>
      </p:sp>
      <p:sp>
        <p:nvSpPr>
          <p:cNvPr id="11" name="TextBox 10">
            <a:extLst>
              <a:ext uri="{FF2B5EF4-FFF2-40B4-BE49-F238E27FC236}">
                <a16:creationId xmlns:a16="http://schemas.microsoft.com/office/drawing/2014/main" id="{72054FE7-539A-D845-B4D1-7AB9BABE36CA}"/>
              </a:ext>
            </a:extLst>
          </p:cNvPr>
          <p:cNvSpPr txBox="1"/>
          <p:nvPr/>
        </p:nvSpPr>
        <p:spPr>
          <a:xfrm>
            <a:off x="150470" y="5126316"/>
            <a:ext cx="3402958" cy="646331"/>
          </a:xfrm>
          <a:prstGeom prst="rect">
            <a:avLst/>
          </a:prstGeom>
          <a:noFill/>
        </p:spPr>
        <p:txBody>
          <a:bodyPr wrap="square" rtlCol="0">
            <a:spAutoFit/>
          </a:bodyPr>
          <a:lstStyle/>
          <a:p>
            <a:r>
              <a:rPr lang="en-US" dirty="0"/>
              <a:t>5. Model predicts altered </a:t>
            </a:r>
            <a:r>
              <a:rPr lang="en-US" dirty="0" err="1"/>
              <a:t>sulfer</a:t>
            </a:r>
            <a:r>
              <a:rPr lang="en-US" dirty="0"/>
              <a:t> metabolism</a:t>
            </a:r>
          </a:p>
        </p:txBody>
      </p:sp>
    </p:spTree>
    <p:extLst>
      <p:ext uri="{BB962C8B-B14F-4D97-AF65-F5344CB8AC3E}">
        <p14:creationId xmlns:p14="http://schemas.microsoft.com/office/powerpoint/2010/main" val="166432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02A516-49E9-6740-92AB-BDFF0E89CB6F}"/>
              </a:ext>
            </a:extLst>
          </p:cNvPr>
          <p:cNvSpPr txBox="1"/>
          <p:nvPr/>
        </p:nvSpPr>
        <p:spPr>
          <a:xfrm>
            <a:off x="92597" y="294092"/>
            <a:ext cx="853054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Overflow metabolism is a ubiquitous consequence of fast-growing bacteria</a:t>
            </a:r>
          </a:p>
        </p:txBody>
      </p:sp>
      <p:sp>
        <p:nvSpPr>
          <p:cNvPr id="12" name="Rectangle 11">
            <a:extLst>
              <a:ext uri="{FF2B5EF4-FFF2-40B4-BE49-F238E27FC236}">
                <a16:creationId xmlns:a16="http://schemas.microsoft.com/office/drawing/2014/main" id="{8684431D-35E2-C245-BC43-2BED4BF03ED1}"/>
              </a:ext>
            </a:extLst>
          </p:cNvPr>
          <p:cNvSpPr/>
          <p:nvPr/>
        </p:nvSpPr>
        <p:spPr>
          <a:xfrm>
            <a:off x="682905" y="1221939"/>
            <a:ext cx="7859211" cy="1200329"/>
          </a:xfrm>
          <a:prstGeom prst="rect">
            <a:avLst/>
          </a:prstGeom>
        </p:spPr>
        <p:txBody>
          <a:bodyPr wrap="square">
            <a:spAutoFit/>
          </a:bodyPr>
          <a:lstStyle/>
          <a:p>
            <a:r>
              <a:rPr lang="en-US" b="1" dirty="0">
                <a:solidFill>
                  <a:srgbClr val="111111"/>
                </a:solidFill>
                <a:latin typeface="Arial" panose="020B0604020202020204" pitchFamily="34" charset="0"/>
                <a:cs typeface="Arial" panose="020B0604020202020204" pitchFamily="34" charset="0"/>
              </a:rPr>
              <a:t>Overflow</a:t>
            </a:r>
            <a:r>
              <a:rPr lang="en-US" dirty="0">
                <a:solidFill>
                  <a:srgbClr val="111111"/>
                </a:solidFill>
                <a:latin typeface="Arial" panose="020B0604020202020204" pitchFamily="34" charset="0"/>
                <a:cs typeface="Arial" panose="020B0604020202020204" pitchFamily="34" charset="0"/>
              </a:rPr>
              <a:t>: when cells are pushed to high metabolic rates, they exhibit </a:t>
            </a:r>
            <a:r>
              <a:rPr lang="en-US" u="sng" dirty="0">
                <a:solidFill>
                  <a:srgbClr val="111111"/>
                </a:solidFill>
                <a:latin typeface="Arial" panose="020B0604020202020204" pitchFamily="34" charset="0"/>
                <a:cs typeface="Arial" panose="020B0604020202020204" pitchFamily="34" charset="0"/>
              </a:rPr>
              <a:t>incomplete catabolism of nutrients</a:t>
            </a:r>
            <a:r>
              <a:rPr lang="en-US" dirty="0">
                <a:solidFill>
                  <a:srgbClr val="111111"/>
                </a:solidFill>
                <a:latin typeface="Arial" panose="020B0604020202020204" pitchFamily="34" charset="0"/>
                <a:cs typeface="Arial" panose="020B0604020202020204" pitchFamily="34" charset="0"/>
              </a:rPr>
              <a:t>, with </a:t>
            </a:r>
            <a:r>
              <a:rPr lang="en-US" u="sng" dirty="0">
                <a:solidFill>
                  <a:srgbClr val="111111"/>
                </a:solidFill>
                <a:latin typeface="Arial" panose="020B0604020202020204" pitchFamily="34" charset="0"/>
                <a:cs typeface="Arial" panose="020B0604020202020204" pitchFamily="34" charset="0"/>
              </a:rPr>
              <a:t>a lower energy yield </a:t>
            </a:r>
            <a:r>
              <a:rPr lang="en-US" dirty="0">
                <a:solidFill>
                  <a:srgbClr val="111111"/>
                </a:solidFill>
                <a:latin typeface="Arial" panose="020B0604020202020204" pitchFamily="34" charset="0"/>
                <a:cs typeface="Arial" panose="020B0604020202020204" pitchFamily="34" charset="0"/>
              </a:rPr>
              <a:t>and </a:t>
            </a:r>
            <a:r>
              <a:rPr lang="en-US" u="sng" dirty="0">
                <a:solidFill>
                  <a:srgbClr val="FF0000"/>
                </a:solidFill>
                <a:latin typeface="Arial" panose="020B0604020202020204" pitchFamily="34" charset="0"/>
                <a:cs typeface="Arial" panose="020B0604020202020204" pitchFamily="34" charset="0"/>
              </a:rPr>
              <a:t>excretion of metabolic byproducts </a:t>
            </a:r>
            <a:r>
              <a:rPr lang="en-US" u="sng" dirty="0">
                <a:latin typeface="Arial" panose="020B0604020202020204" pitchFamily="34" charset="0"/>
                <a:cs typeface="Arial" panose="020B0604020202020204" pitchFamily="34" charset="0"/>
              </a:rPr>
              <a:t>that could otherwise be used for catabolism or anabolism</a:t>
            </a:r>
            <a:r>
              <a:rPr lang="en-US" dirty="0">
                <a:solidFill>
                  <a:srgbClr val="111111"/>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D4D12A7-265F-504B-A11C-02E59043566A}"/>
              </a:ext>
            </a:extLst>
          </p:cNvPr>
          <p:cNvSpPr/>
          <p:nvPr/>
        </p:nvSpPr>
        <p:spPr>
          <a:xfrm>
            <a:off x="682904" y="2828835"/>
            <a:ext cx="8102281" cy="2246769"/>
          </a:xfrm>
          <a:prstGeom prst="rect">
            <a:avLst/>
          </a:prstGeom>
        </p:spPr>
        <p:txBody>
          <a:bodyPr wrap="square">
            <a:spAutoFit/>
          </a:bodyPr>
          <a:lstStyle/>
          <a:p>
            <a:r>
              <a:rPr lang="en-US" b="1" dirty="0">
                <a:solidFill>
                  <a:srgbClr val="111111"/>
                </a:solidFill>
                <a:latin typeface="Arial" panose="020B0604020202020204" pitchFamily="34" charset="0"/>
                <a:cs typeface="Arial" panose="020B0604020202020204" pitchFamily="34" charset="0"/>
              </a:rPr>
              <a:t>Examples</a:t>
            </a:r>
            <a:r>
              <a:rPr lang="en-US" dirty="0">
                <a:solidFill>
                  <a:srgbClr val="111111"/>
                </a:solidFill>
                <a:latin typeface="Arial" panose="020B0604020202020204" pitchFamily="34" charset="0"/>
                <a:cs typeface="Arial" panose="020B0604020202020204" pitchFamily="34" charset="0"/>
              </a:rPr>
              <a:t>: </a:t>
            </a:r>
          </a:p>
          <a:p>
            <a:endParaRPr lang="en-US"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Acetate switch in </a:t>
            </a:r>
            <a:r>
              <a:rPr lang="en-US" i="1" dirty="0">
                <a:solidFill>
                  <a:srgbClr val="111111"/>
                </a:solidFill>
                <a:latin typeface="Arial" panose="020B0604020202020204" pitchFamily="34" charset="0"/>
                <a:cs typeface="Arial" panose="020B0604020202020204" pitchFamily="34" charset="0"/>
              </a:rPr>
              <a:t>E</a:t>
            </a:r>
            <a:r>
              <a:rPr lang="en-US" altLang="zh-CN" i="1" dirty="0">
                <a:solidFill>
                  <a:srgbClr val="111111"/>
                </a:solidFill>
                <a:latin typeface="Arial" panose="020B0604020202020204" pitchFamily="34" charset="0"/>
                <a:cs typeface="Arial" panose="020B0604020202020204" pitchFamily="34" charset="0"/>
              </a:rPr>
              <a:t>scherichia</a:t>
            </a:r>
            <a:r>
              <a:rPr lang="en-US" i="1" dirty="0">
                <a:solidFill>
                  <a:srgbClr val="111111"/>
                </a:solidFill>
                <a:latin typeface="Arial" panose="020B0604020202020204" pitchFamily="34" charset="0"/>
                <a:cs typeface="Arial" panose="020B0604020202020204" pitchFamily="34" charset="0"/>
              </a:rPr>
              <a:t> coli</a:t>
            </a:r>
          </a:p>
          <a:p>
            <a:pPr marL="742950" lvl="1" indent="-285750">
              <a:buFont typeface="Arial" panose="020B0604020202020204" pitchFamily="34" charset="0"/>
              <a:buChar char="•"/>
            </a:pPr>
            <a:r>
              <a:rPr lang="en-US" sz="1600" i="1" dirty="0">
                <a:solidFill>
                  <a:srgbClr val="111111"/>
                </a:solidFill>
                <a:latin typeface="Arial" panose="020B0604020202020204" pitchFamily="34" charset="0"/>
                <a:cs typeface="Arial" panose="020B0604020202020204" pitchFamily="34" charset="0"/>
              </a:rPr>
              <a:t>E. coli</a:t>
            </a:r>
            <a:r>
              <a:rPr 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produces</a:t>
            </a:r>
            <a:r>
              <a:rPr lang="zh-CN" altLang="en-US" sz="1600" dirty="0">
                <a:solidFill>
                  <a:srgbClr val="111111"/>
                </a:solidFill>
                <a:latin typeface="Arial" panose="020B0604020202020204" pitchFamily="34" charset="0"/>
                <a:cs typeface="Arial" panose="020B0604020202020204" pitchFamily="34" charset="0"/>
              </a:rPr>
              <a:t> </a:t>
            </a:r>
            <a:r>
              <a:rPr lang="en-US" sz="1600" dirty="0">
                <a:solidFill>
                  <a:srgbClr val="111111"/>
                </a:solidFill>
                <a:latin typeface="Arial" panose="020B0604020202020204" pitchFamily="34" charset="0"/>
                <a:cs typeface="Arial" panose="020B0604020202020204" pitchFamily="34" charset="0"/>
              </a:rPr>
              <a:t>acetate at high growth rate</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in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aerobic</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condition</a:t>
            </a:r>
            <a:endParaRPr lang="en-US" sz="1600"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Crabtree effect in </a:t>
            </a:r>
            <a:r>
              <a:rPr lang="en-US" altLang="zh-CN" i="1" dirty="0">
                <a:solidFill>
                  <a:srgbClr val="111111"/>
                </a:solidFill>
                <a:latin typeface="Arial" panose="020B0604020202020204" pitchFamily="34" charset="0"/>
                <a:cs typeface="Arial" panose="020B0604020202020204" pitchFamily="34" charset="0"/>
              </a:rPr>
              <a:t>Saccharomyces</a:t>
            </a:r>
            <a:r>
              <a:rPr lang="zh-CN" altLang="en-US" i="1" dirty="0">
                <a:solidFill>
                  <a:srgbClr val="111111"/>
                </a:solidFill>
                <a:latin typeface="Arial" panose="020B0604020202020204" pitchFamily="34" charset="0"/>
                <a:cs typeface="Arial" panose="020B0604020202020204" pitchFamily="34" charset="0"/>
              </a:rPr>
              <a:t> </a:t>
            </a:r>
            <a:r>
              <a:rPr lang="en-US" altLang="zh-CN" i="1" dirty="0">
                <a:solidFill>
                  <a:srgbClr val="111111"/>
                </a:solidFill>
                <a:latin typeface="Arial" panose="020B0604020202020204" pitchFamily="34" charset="0"/>
                <a:cs typeface="Arial" panose="020B0604020202020204" pitchFamily="34" charset="0"/>
              </a:rPr>
              <a:t>cerevisiae</a:t>
            </a:r>
            <a:endParaRPr lang="en-US" i="1" dirty="0">
              <a:solidFill>
                <a:srgbClr val="11111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zh-CN" sz="1600" i="1" dirty="0">
                <a:solidFill>
                  <a:srgbClr val="111111"/>
                </a:solidFill>
                <a:latin typeface="Arial" panose="020B0604020202020204" pitchFamily="34" charset="0"/>
                <a:cs typeface="Arial" panose="020B0604020202020204" pitchFamily="34" charset="0"/>
              </a:rPr>
              <a:t>S.</a:t>
            </a:r>
            <a:r>
              <a:rPr lang="zh-CN" altLang="en-US" sz="1600" i="1" dirty="0">
                <a:solidFill>
                  <a:srgbClr val="111111"/>
                </a:solidFill>
                <a:latin typeface="Arial" panose="020B0604020202020204" pitchFamily="34" charset="0"/>
                <a:cs typeface="Arial" panose="020B0604020202020204" pitchFamily="34" charset="0"/>
              </a:rPr>
              <a:t> </a:t>
            </a:r>
            <a:r>
              <a:rPr lang="en-US" altLang="zh-CN" sz="1600" i="1" dirty="0">
                <a:solidFill>
                  <a:srgbClr val="111111"/>
                </a:solidFill>
                <a:latin typeface="Arial" panose="020B0604020202020204" pitchFamily="34" charset="0"/>
                <a:cs typeface="Arial" panose="020B0604020202020204" pitchFamily="34" charset="0"/>
              </a:rPr>
              <a:t>cerevisiae</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produces</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ethanol</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in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aerobic</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condition,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with</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high</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external</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glucose</a:t>
            </a:r>
            <a:endParaRPr lang="en-US"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Warburg effect in cancer cells</a:t>
            </a:r>
          </a:p>
          <a:p>
            <a:pPr marL="742950" lvl="1" indent="-285750">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In</a:t>
            </a:r>
            <a:r>
              <a:rPr lang="en-US" sz="1600" dirty="0">
                <a:latin typeface="Arial" panose="020B0604020202020204" pitchFamily="34" charset="0"/>
                <a:cs typeface="Arial" panose="020B0604020202020204" pitchFamily="34" charset="0"/>
              </a:rPr>
              <a:t>creased glucose uptake and fermentation of glucose to lactate</a:t>
            </a:r>
            <a:endParaRPr lang="en-US" sz="1600" dirty="0">
              <a:solidFill>
                <a:srgbClr val="11111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523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F5B1F-B66F-E542-9C83-3E947E4F453E}"/>
              </a:ext>
            </a:extLst>
          </p:cNvPr>
          <p:cNvPicPr>
            <a:picLocks noChangeAspect="1"/>
          </p:cNvPicPr>
          <p:nvPr/>
        </p:nvPicPr>
        <p:blipFill>
          <a:blip r:embed="rId2"/>
          <a:stretch>
            <a:fillRect/>
          </a:stretch>
        </p:blipFill>
        <p:spPr>
          <a:xfrm>
            <a:off x="110276" y="1888768"/>
            <a:ext cx="3087227" cy="3400862"/>
          </a:xfrm>
          <a:prstGeom prst="rect">
            <a:avLst/>
          </a:prstGeom>
        </p:spPr>
      </p:pic>
      <p:pic>
        <p:nvPicPr>
          <p:cNvPr id="5" name="Picture 4">
            <a:extLst>
              <a:ext uri="{FF2B5EF4-FFF2-40B4-BE49-F238E27FC236}">
                <a16:creationId xmlns:a16="http://schemas.microsoft.com/office/drawing/2014/main" id="{989DF25E-D92C-0042-B056-AAC80A3E2B9E}"/>
              </a:ext>
            </a:extLst>
          </p:cNvPr>
          <p:cNvPicPr>
            <a:picLocks noChangeAspect="1"/>
          </p:cNvPicPr>
          <p:nvPr/>
        </p:nvPicPr>
        <p:blipFill>
          <a:blip r:embed="rId3"/>
          <a:stretch>
            <a:fillRect/>
          </a:stretch>
        </p:blipFill>
        <p:spPr>
          <a:xfrm>
            <a:off x="214987" y="252329"/>
            <a:ext cx="5487900" cy="1354254"/>
          </a:xfrm>
          <a:prstGeom prst="rect">
            <a:avLst/>
          </a:prstGeom>
        </p:spPr>
      </p:pic>
      <p:pic>
        <p:nvPicPr>
          <p:cNvPr id="6" name="Picture 5">
            <a:extLst>
              <a:ext uri="{FF2B5EF4-FFF2-40B4-BE49-F238E27FC236}">
                <a16:creationId xmlns:a16="http://schemas.microsoft.com/office/drawing/2014/main" id="{3D0DBA97-B081-BC41-9564-E8CC0B3FA557}"/>
              </a:ext>
            </a:extLst>
          </p:cNvPr>
          <p:cNvPicPr>
            <a:picLocks noChangeAspect="1"/>
          </p:cNvPicPr>
          <p:nvPr/>
        </p:nvPicPr>
        <p:blipFill>
          <a:blip r:embed="rId4"/>
          <a:stretch>
            <a:fillRect/>
          </a:stretch>
        </p:blipFill>
        <p:spPr>
          <a:xfrm>
            <a:off x="3197502" y="2152529"/>
            <a:ext cx="5487901" cy="3137101"/>
          </a:xfrm>
          <a:prstGeom prst="rect">
            <a:avLst/>
          </a:prstGeom>
        </p:spPr>
      </p:pic>
      <p:sp>
        <p:nvSpPr>
          <p:cNvPr id="7" name="Rectangle 6">
            <a:extLst>
              <a:ext uri="{FF2B5EF4-FFF2-40B4-BE49-F238E27FC236}">
                <a16:creationId xmlns:a16="http://schemas.microsoft.com/office/drawing/2014/main" id="{88611FCA-53D5-5641-B02B-8C4892D6C114}"/>
              </a:ext>
            </a:extLst>
          </p:cNvPr>
          <p:cNvSpPr/>
          <p:nvPr/>
        </p:nvSpPr>
        <p:spPr>
          <a:xfrm>
            <a:off x="0" y="3055716"/>
            <a:ext cx="1689904" cy="119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855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C153B-3F97-4449-AD53-0AA018E0787D}"/>
              </a:ext>
            </a:extLst>
          </p:cNvPr>
          <p:cNvPicPr>
            <a:picLocks noChangeAspect="1"/>
          </p:cNvPicPr>
          <p:nvPr/>
        </p:nvPicPr>
        <p:blipFill>
          <a:blip r:embed="rId2"/>
          <a:stretch>
            <a:fillRect/>
          </a:stretch>
        </p:blipFill>
        <p:spPr>
          <a:xfrm>
            <a:off x="0" y="873969"/>
            <a:ext cx="6972300" cy="4483100"/>
          </a:xfrm>
          <a:prstGeom prst="rect">
            <a:avLst/>
          </a:prstGeom>
        </p:spPr>
      </p:pic>
      <p:sp>
        <p:nvSpPr>
          <p:cNvPr id="5" name="Rectangle 4">
            <a:extLst>
              <a:ext uri="{FF2B5EF4-FFF2-40B4-BE49-F238E27FC236}">
                <a16:creationId xmlns:a16="http://schemas.microsoft.com/office/drawing/2014/main" id="{6DE53C84-336E-7C43-9CDB-44EEAF2D421A}"/>
              </a:ext>
            </a:extLst>
          </p:cNvPr>
          <p:cNvSpPr/>
          <p:nvPr/>
        </p:nvSpPr>
        <p:spPr>
          <a:xfrm>
            <a:off x="1794076" y="2216551"/>
            <a:ext cx="2095018" cy="358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A7E9248-8F30-0843-A6FD-21D0A7CE4345}"/>
              </a:ext>
            </a:extLst>
          </p:cNvPr>
          <p:cNvPicPr>
            <a:picLocks noChangeAspect="1"/>
          </p:cNvPicPr>
          <p:nvPr/>
        </p:nvPicPr>
        <p:blipFill>
          <a:blip r:embed="rId3"/>
          <a:stretch>
            <a:fillRect/>
          </a:stretch>
        </p:blipFill>
        <p:spPr>
          <a:xfrm>
            <a:off x="4933366" y="328994"/>
            <a:ext cx="3956127" cy="2066965"/>
          </a:xfrm>
          <a:prstGeom prst="rect">
            <a:avLst/>
          </a:prstGeom>
        </p:spPr>
      </p:pic>
    </p:spTree>
    <p:extLst>
      <p:ext uri="{BB962C8B-B14F-4D97-AF65-F5344CB8AC3E}">
        <p14:creationId xmlns:p14="http://schemas.microsoft.com/office/powerpoint/2010/main" val="869134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6AD65-2D48-C84C-84CA-7D2607E506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247349-E195-984D-AB67-3C7D36DBC99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83576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77920A-F475-1D4F-BD68-C2AA1BC2E914}"/>
              </a:ext>
            </a:extLst>
          </p:cNvPr>
          <p:cNvPicPr>
            <a:picLocks noChangeAspect="1"/>
          </p:cNvPicPr>
          <p:nvPr/>
        </p:nvPicPr>
        <p:blipFill>
          <a:blip r:embed="rId2"/>
          <a:stretch>
            <a:fillRect/>
          </a:stretch>
        </p:blipFill>
        <p:spPr>
          <a:xfrm>
            <a:off x="403879" y="1829283"/>
            <a:ext cx="2820014" cy="3199434"/>
          </a:xfrm>
          <a:prstGeom prst="rect">
            <a:avLst/>
          </a:prstGeom>
        </p:spPr>
      </p:pic>
      <p:pic>
        <p:nvPicPr>
          <p:cNvPr id="5" name="Picture 4">
            <a:extLst>
              <a:ext uri="{FF2B5EF4-FFF2-40B4-BE49-F238E27FC236}">
                <a16:creationId xmlns:a16="http://schemas.microsoft.com/office/drawing/2014/main" id="{1161FF9E-10B3-CB4B-840E-91A40A42947E}"/>
              </a:ext>
            </a:extLst>
          </p:cNvPr>
          <p:cNvPicPr>
            <a:picLocks noChangeAspect="1"/>
          </p:cNvPicPr>
          <p:nvPr/>
        </p:nvPicPr>
        <p:blipFill>
          <a:blip r:embed="rId3"/>
          <a:stretch>
            <a:fillRect/>
          </a:stretch>
        </p:blipFill>
        <p:spPr>
          <a:xfrm>
            <a:off x="3591604" y="1769869"/>
            <a:ext cx="1960791" cy="1659131"/>
          </a:xfrm>
          <a:prstGeom prst="rect">
            <a:avLst/>
          </a:prstGeom>
        </p:spPr>
      </p:pic>
      <p:pic>
        <p:nvPicPr>
          <p:cNvPr id="6" name="Picture 5">
            <a:extLst>
              <a:ext uri="{FF2B5EF4-FFF2-40B4-BE49-F238E27FC236}">
                <a16:creationId xmlns:a16="http://schemas.microsoft.com/office/drawing/2014/main" id="{901A4F83-5C0E-EB4D-9EE1-BBBE3DA80C8F}"/>
              </a:ext>
            </a:extLst>
          </p:cNvPr>
          <p:cNvPicPr>
            <a:picLocks noChangeAspect="1"/>
          </p:cNvPicPr>
          <p:nvPr/>
        </p:nvPicPr>
        <p:blipFill>
          <a:blip r:embed="rId4"/>
          <a:stretch>
            <a:fillRect/>
          </a:stretch>
        </p:blipFill>
        <p:spPr>
          <a:xfrm>
            <a:off x="6304025" y="1829283"/>
            <a:ext cx="1861996" cy="1105249"/>
          </a:xfrm>
          <a:prstGeom prst="rect">
            <a:avLst/>
          </a:prstGeom>
        </p:spPr>
      </p:pic>
      <p:sp>
        <p:nvSpPr>
          <p:cNvPr id="7" name="TextBox 6">
            <a:extLst>
              <a:ext uri="{FF2B5EF4-FFF2-40B4-BE49-F238E27FC236}">
                <a16:creationId xmlns:a16="http://schemas.microsoft.com/office/drawing/2014/main" id="{E2FD6CDE-A768-DA4F-85C0-4199974EF6A2}"/>
              </a:ext>
            </a:extLst>
          </p:cNvPr>
          <p:cNvSpPr txBox="1"/>
          <p:nvPr/>
        </p:nvSpPr>
        <p:spPr>
          <a:xfrm>
            <a:off x="266218" y="324091"/>
            <a:ext cx="5120184" cy="461665"/>
          </a:xfrm>
          <a:prstGeom prst="rect">
            <a:avLst/>
          </a:prstGeom>
          <a:noFill/>
        </p:spPr>
        <p:txBody>
          <a:bodyPr wrap="none" rtlCol="0">
            <a:spAutoFit/>
          </a:bodyPr>
          <a:lstStyle/>
          <a:p>
            <a:r>
              <a:rPr lang="en-US" altLang="zh-CN" sz="2400" b="1" dirty="0"/>
              <a:t>Low</a:t>
            </a:r>
            <a:r>
              <a:rPr lang="zh-CN" altLang="en-US" sz="2400" b="1" dirty="0"/>
              <a:t> </a:t>
            </a:r>
            <a:r>
              <a:rPr lang="en-US" altLang="zh-CN" sz="2400" b="1" dirty="0"/>
              <a:t>acp3</a:t>
            </a:r>
            <a:r>
              <a:rPr lang="zh-CN" altLang="en-US" sz="2400" b="1" dirty="0"/>
              <a:t> </a:t>
            </a:r>
            <a:r>
              <a:rPr lang="en-US" altLang="zh-CN" sz="2400" b="1" dirty="0"/>
              <a:t>(</a:t>
            </a:r>
            <a:r>
              <a:rPr lang="en-US" sz="2400" b="1" dirty="0"/>
              <a:t>Acyl Carrier Protein 3</a:t>
            </a:r>
            <a:r>
              <a:rPr lang="en-US" altLang="zh-CN" sz="2400" b="1" dirty="0"/>
              <a:t>)</a:t>
            </a:r>
            <a:r>
              <a:rPr lang="zh-CN" altLang="en-US" sz="2400" b="1" dirty="0"/>
              <a:t> </a:t>
            </a:r>
            <a:r>
              <a:rPr lang="en-US" altLang="zh-CN" sz="2400" b="1" dirty="0"/>
              <a:t>in</a:t>
            </a:r>
            <a:r>
              <a:rPr lang="zh-CN" altLang="en-US" sz="2400" b="1" dirty="0"/>
              <a:t> </a:t>
            </a:r>
            <a:r>
              <a:rPr lang="en-US" altLang="zh-CN" sz="2400" b="1" dirty="0"/>
              <a:t>RL-</a:t>
            </a:r>
            <a:endParaRPr lang="en-US" sz="2400" b="1" dirty="0"/>
          </a:p>
        </p:txBody>
      </p:sp>
      <p:sp>
        <p:nvSpPr>
          <p:cNvPr id="8" name="TextBox 7">
            <a:extLst>
              <a:ext uri="{FF2B5EF4-FFF2-40B4-BE49-F238E27FC236}">
                <a16:creationId xmlns:a16="http://schemas.microsoft.com/office/drawing/2014/main" id="{1E4E7C49-5B78-DB43-9F1A-A09EFCDC2F60}"/>
              </a:ext>
            </a:extLst>
          </p:cNvPr>
          <p:cNvSpPr txBox="1"/>
          <p:nvPr/>
        </p:nvSpPr>
        <p:spPr>
          <a:xfrm>
            <a:off x="1390916" y="1400537"/>
            <a:ext cx="639983" cy="369332"/>
          </a:xfrm>
          <a:prstGeom prst="rect">
            <a:avLst/>
          </a:prstGeom>
          <a:noFill/>
        </p:spPr>
        <p:txBody>
          <a:bodyPr wrap="none" rtlCol="0">
            <a:spAutoFit/>
          </a:bodyPr>
          <a:lstStyle/>
          <a:p>
            <a:r>
              <a:rPr lang="en-US" altLang="zh-CN" dirty="0"/>
              <a:t>RL++</a:t>
            </a:r>
            <a:endParaRPr lang="en-US" dirty="0"/>
          </a:p>
        </p:txBody>
      </p:sp>
      <p:sp>
        <p:nvSpPr>
          <p:cNvPr id="9" name="TextBox 8">
            <a:extLst>
              <a:ext uri="{FF2B5EF4-FFF2-40B4-BE49-F238E27FC236}">
                <a16:creationId xmlns:a16="http://schemas.microsoft.com/office/drawing/2014/main" id="{B29B9D7E-F69F-FF4F-8B53-0884462DE7E3}"/>
              </a:ext>
            </a:extLst>
          </p:cNvPr>
          <p:cNvSpPr txBox="1"/>
          <p:nvPr/>
        </p:nvSpPr>
        <p:spPr>
          <a:xfrm>
            <a:off x="4252007" y="1402561"/>
            <a:ext cx="522900" cy="369332"/>
          </a:xfrm>
          <a:prstGeom prst="rect">
            <a:avLst/>
          </a:prstGeom>
          <a:noFill/>
        </p:spPr>
        <p:txBody>
          <a:bodyPr wrap="none" rtlCol="0">
            <a:spAutoFit/>
          </a:bodyPr>
          <a:lstStyle/>
          <a:p>
            <a:r>
              <a:rPr lang="en-US" altLang="zh-CN" dirty="0"/>
              <a:t>RL+</a:t>
            </a:r>
            <a:endParaRPr lang="en-US" dirty="0"/>
          </a:p>
        </p:txBody>
      </p:sp>
      <p:sp>
        <p:nvSpPr>
          <p:cNvPr id="10" name="TextBox 9">
            <a:extLst>
              <a:ext uri="{FF2B5EF4-FFF2-40B4-BE49-F238E27FC236}">
                <a16:creationId xmlns:a16="http://schemas.microsoft.com/office/drawing/2014/main" id="{DB5B7FB9-2948-2B4D-9E03-DA59266D4F15}"/>
              </a:ext>
            </a:extLst>
          </p:cNvPr>
          <p:cNvSpPr txBox="1"/>
          <p:nvPr/>
        </p:nvSpPr>
        <p:spPr>
          <a:xfrm>
            <a:off x="6996015" y="1400537"/>
            <a:ext cx="478016" cy="369332"/>
          </a:xfrm>
          <a:prstGeom prst="rect">
            <a:avLst/>
          </a:prstGeom>
          <a:noFill/>
        </p:spPr>
        <p:txBody>
          <a:bodyPr wrap="none" rtlCol="0">
            <a:spAutoFit/>
          </a:bodyPr>
          <a:lstStyle/>
          <a:p>
            <a:r>
              <a:rPr lang="en-US" altLang="zh-CN" dirty="0"/>
              <a:t>RL-</a:t>
            </a:r>
            <a:endParaRPr lang="en-US" dirty="0"/>
          </a:p>
        </p:txBody>
      </p:sp>
      <p:pic>
        <p:nvPicPr>
          <p:cNvPr id="12" name="Picture 11">
            <a:extLst>
              <a:ext uri="{FF2B5EF4-FFF2-40B4-BE49-F238E27FC236}">
                <a16:creationId xmlns:a16="http://schemas.microsoft.com/office/drawing/2014/main" id="{1E2ABD53-6C81-654E-BE15-EFF25C3C8411}"/>
              </a:ext>
            </a:extLst>
          </p:cNvPr>
          <p:cNvPicPr>
            <a:picLocks noChangeAspect="1"/>
          </p:cNvPicPr>
          <p:nvPr/>
        </p:nvPicPr>
        <p:blipFill>
          <a:blip r:embed="rId5"/>
          <a:stretch>
            <a:fillRect/>
          </a:stretch>
        </p:blipFill>
        <p:spPr>
          <a:xfrm>
            <a:off x="4252007" y="3923469"/>
            <a:ext cx="4155396" cy="2767494"/>
          </a:xfrm>
          <a:prstGeom prst="rect">
            <a:avLst/>
          </a:prstGeom>
        </p:spPr>
      </p:pic>
    </p:spTree>
    <p:extLst>
      <p:ext uri="{BB962C8B-B14F-4D97-AF65-F5344CB8AC3E}">
        <p14:creationId xmlns:p14="http://schemas.microsoft.com/office/powerpoint/2010/main" val="4126531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1717B2D-BFE1-E343-8F61-DBEFAE7750EF}"/>
              </a:ext>
            </a:extLst>
          </p:cNvPr>
          <p:cNvSpPr txBox="1"/>
          <p:nvPr/>
        </p:nvSpPr>
        <p:spPr>
          <a:xfrm>
            <a:off x="266218" y="324091"/>
            <a:ext cx="5120184" cy="461665"/>
          </a:xfrm>
          <a:prstGeom prst="rect">
            <a:avLst/>
          </a:prstGeom>
          <a:noFill/>
        </p:spPr>
        <p:txBody>
          <a:bodyPr wrap="none" rtlCol="0">
            <a:spAutoFit/>
          </a:bodyPr>
          <a:lstStyle/>
          <a:p>
            <a:r>
              <a:rPr lang="en-US" altLang="zh-CN" sz="2400" b="1" dirty="0"/>
              <a:t>Low</a:t>
            </a:r>
            <a:r>
              <a:rPr lang="zh-CN" altLang="en-US" sz="2400" b="1" dirty="0"/>
              <a:t> </a:t>
            </a:r>
            <a:r>
              <a:rPr lang="en-US" altLang="zh-CN" sz="2400" b="1" dirty="0"/>
              <a:t>acp1</a:t>
            </a:r>
            <a:r>
              <a:rPr lang="zh-CN" altLang="en-US" sz="2400" b="1" dirty="0"/>
              <a:t> </a:t>
            </a:r>
            <a:r>
              <a:rPr lang="en-US" altLang="zh-CN" sz="2400" b="1" dirty="0"/>
              <a:t>(</a:t>
            </a:r>
            <a:r>
              <a:rPr lang="en-US" sz="2400" b="1" dirty="0"/>
              <a:t>Acyl Carrier Protein 3</a:t>
            </a:r>
            <a:r>
              <a:rPr lang="en-US" altLang="zh-CN" sz="2400" b="1" dirty="0"/>
              <a:t>)</a:t>
            </a:r>
            <a:r>
              <a:rPr lang="zh-CN" altLang="en-US" sz="2400" b="1" dirty="0"/>
              <a:t> </a:t>
            </a:r>
            <a:r>
              <a:rPr lang="en-US" altLang="zh-CN" sz="2400" b="1" dirty="0"/>
              <a:t>in</a:t>
            </a:r>
            <a:r>
              <a:rPr lang="zh-CN" altLang="en-US" sz="2400" b="1" dirty="0"/>
              <a:t> </a:t>
            </a:r>
            <a:r>
              <a:rPr lang="en-US" altLang="zh-CN" sz="2400" b="1" dirty="0"/>
              <a:t>RL-</a:t>
            </a:r>
            <a:endParaRPr lang="en-US" sz="2400" b="1" dirty="0"/>
          </a:p>
        </p:txBody>
      </p:sp>
      <p:sp>
        <p:nvSpPr>
          <p:cNvPr id="5" name="TextBox 4">
            <a:extLst>
              <a:ext uri="{FF2B5EF4-FFF2-40B4-BE49-F238E27FC236}">
                <a16:creationId xmlns:a16="http://schemas.microsoft.com/office/drawing/2014/main" id="{82B34034-09E1-224E-99D9-5C5BFF82581B}"/>
              </a:ext>
            </a:extLst>
          </p:cNvPr>
          <p:cNvSpPr txBox="1"/>
          <p:nvPr/>
        </p:nvSpPr>
        <p:spPr>
          <a:xfrm>
            <a:off x="1390916" y="1400537"/>
            <a:ext cx="639983"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F94EF075-5F04-3F4E-8AD7-A4AE91D2E978}"/>
              </a:ext>
            </a:extLst>
          </p:cNvPr>
          <p:cNvSpPr txBox="1"/>
          <p:nvPr/>
        </p:nvSpPr>
        <p:spPr>
          <a:xfrm>
            <a:off x="4252007" y="1402561"/>
            <a:ext cx="522900"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8681207F-7BA0-CE49-98C7-DA78965C71A1}"/>
              </a:ext>
            </a:extLst>
          </p:cNvPr>
          <p:cNvSpPr txBox="1"/>
          <p:nvPr/>
        </p:nvSpPr>
        <p:spPr>
          <a:xfrm>
            <a:off x="6996015" y="1400537"/>
            <a:ext cx="478016" cy="369332"/>
          </a:xfrm>
          <a:prstGeom prst="rect">
            <a:avLst/>
          </a:prstGeom>
          <a:noFill/>
        </p:spPr>
        <p:txBody>
          <a:bodyPr wrap="none" rtlCol="0">
            <a:spAutoFit/>
          </a:bodyPr>
          <a:lstStyle/>
          <a:p>
            <a:r>
              <a:rPr lang="en-US" altLang="zh-CN" dirty="0"/>
              <a:t>RL-</a:t>
            </a:r>
            <a:endParaRPr lang="en-US" dirty="0"/>
          </a:p>
        </p:txBody>
      </p:sp>
      <p:pic>
        <p:nvPicPr>
          <p:cNvPr id="8" name="Picture 7">
            <a:extLst>
              <a:ext uri="{FF2B5EF4-FFF2-40B4-BE49-F238E27FC236}">
                <a16:creationId xmlns:a16="http://schemas.microsoft.com/office/drawing/2014/main" id="{73423E93-BCD0-2841-8EA7-9D4296831859}"/>
              </a:ext>
            </a:extLst>
          </p:cNvPr>
          <p:cNvPicPr>
            <a:picLocks noChangeAspect="1"/>
          </p:cNvPicPr>
          <p:nvPr/>
        </p:nvPicPr>
        <p:blipFill>
          <a:blip r:embed="rId2"/>
          <a:stretch>
            <a:fillRect/>
          </a:stretch>
        </p:blipFill>
        <p:spPr>
          <a:xfrm>
            <a:off x="266218" y="1875098"/>
            <a:ext cx="2971035" cy="3455204"/>
          </a:xfrm>
          <a:prstGeom prst="rect">
            <a:avLst/>
          </a:prstGeom>
        </p:spPr>
      </p:pic>
      <p:pic>
        <p:nvPicPr>
          <p:cNvPr id="9" name="Picture 8">
            <a:extLst>
              <a:ext uri="{FF2B5EF4-FFF2-40B4-BE49-F238E27FC236}">
                <a16:creationId xmlns:a16="http://schemas.microsoft.com/office/drawing/2014/main" id="{55179949-F8D9-BB49-9A4C-4440D7FC341F}"/>
              </a:ext>
            </a:extLst>
          </p:cNvPr>
          <p:cNvPicPr>
            <a:picLocks noChangeAspect="1"/>
          </p:cNvPicPr>
          <p:nvPr/>
        </p:nvPicPr>
        <p:blipFill>
          <a:blip r:embed="rId3"/>
          <a:stretch>
            <a:fillRect/>
          </a:stretch>
        </p:blipFill>
        <p:spPr>
          <a:xfrm>
            <a:off x="3352507" y="1854842"/>
            <a:ext cx="2844800" cy="2032000"/>
          </a:xfrm>
          <a:prstGeom prst="rect">
            <a:avLst/>
          </a:prstGeom>
        </p:spPr>
      </p:pic>
      <p:pic>
        <p:nvPicPr>
          <p:cNvPr id="10" name="Picture 9">
            <a:extLst>
              <a:ext uri="{FF2B5EF4-FFF2-40B4-BE49-F238E27FC236}">
                <a16:creationId xmlns:a16="http://schemas.microsoft.com/office/drawing/2014/main" id="{B83D62CC-5413-BE48-9FD8-9B70A6393CF6}"/>
              </a:ext>
            </a:extLst>
          </p:cNvPr>
          <p:cNvPicPr>
            <a:picLocks noChangeAspect="1"/>
          </p:cNvPicPr>
          <p:nvPr/>
        </p:nvPicPr>
        <p:blipFill>
          <a:blip r:embed="rId4"/>
          <a:stretch>
            <a:fillRect/>
          </a:stretch>
        </p:blipFill>
        <p:spPr>
          <a:xfrm>
            <a:off x="6113924" y="1852818"/>
            <a:ext cx="2425700" cy="1422400"/>
          </a:xfrm>
          <a:prstGeom prst="rect">
            <a:avLst/>
          </a:prstGeom>
        </p:spPr>
      </p:pic>
    </p:spTree>
    <p:extLst>
      <p:ext uri="{BB962C8B-B14F-4D97-AF65-F5344CB8AC3E}">
        <p14:creationId xmlns:p14="http://schemas.microsoft.com/office/powerpoint/2010/main" val="23884172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26A5D2-D2B9-6E46-9FAD-D962D4CA69F5}"/>
              </a:ext>
            </a:extLst>
          </p:cNvPr>
          <p:cNvSpPr/>
          <p:nvPr/>
        </p:nvSpPr>
        <p:spPr>
          <a:xfrm>
            <a:off x="405113" y="1800604"/>
            <a:ext cx="8183301" cy="3662541"/>
          </a:xfrm>
          <a:prstGeom prst="rect">
            <a:avLst/>
          </a:prstGeom>
        </p:spPr>
        <p:txBody>
          <a:bodyPr wrap="square">
            <a:spAutoFit/>
          </a:bodyPr>
          <a:lstStyle/>
          <a:p>
            <a:pPr algn="just"/>
            <a:r>
              <a:rPr lang="en-US" sz="1600" dirty="0">
                <a:latin typeface="Helvetica" pitchFamily="2" charset="0"/>
              </a:rPr>
              <a:t>The human opportunistic pathogen Pseudomonas aeruginosa  expresses three acyl</a:t>
            </a:r>
            <a:r>
              <a:rPr lang="zh-CN" altLang="en-US" sz="1600" dirty="0">
                <a:latin typeface="Helvetica" pitchFamily="2" charset="0"/>
              </a:rPr>
              <a:t> </a:t>
            </a:r>
            <a:r>
              <a:rPr lang="en-US" sz="1600" dirty="0">
                <a:latin typeface="Helvetica" pitchFamily="2" charset="0"/>
              </a:rPr>
              <a:t>carrier proteins (ACPs): </a:t>
            </a:r>
            <a:r>
              <a:rPr lang="en-US" sz="1600" dirty="0" err="1">
                <a:latin typeface="Helvetica" pitchFamily="2" charset="0"/>
              </a:rPr>
              <a:t>AcpP</a:t>
            </a:r>
            <a:r>
              <a:rPr lang="en-US" sz="1600" dirty="0">
                <a:latin typeface="Helvetica" pitchFamily="2" charset="0"/>
              </a:rPr>
              <a:t>, Acp1, and Acp3. The function of </a:t>
            </a:r>
            <a:r>
              <a:rPr lang="en-US" sz="1600" dirty="0" err="1">
                <a:latin typeface="Helvetica" pitchFamily="2" charset="0"/>
              </a:rPr>
              <a:t>AcpP</a:t>
            </a:r>
            <a:r>
              <a:rPr lang="en-US" sz="1600" dirty="0">
                <a:latin typeface="Helvetica" pitchFamily="2" charset="0"/>
              </a:rPr>
              <a:t> in membrane</a:t>
            </a:r>
            <a:r>
              <a:rPr lang="zh-CN" altLang="en-US" sz="1600" dirty="0">
                <a:latin typeface="Helvetica" pitchFamily="2" charset="0"/>
              </a:rPr>
              <a:t> </a:t>
            </a:r>
            <a:r>
              <a:rPr lang="en-US" sz="1600" dirty="0">
                <a:latin typeface="Helvetica" pitchFamily="2" charset="0"/>
              </a:rPr>
              <a:t>fatty acid synthesis (FAS) was confirmed recently, but the physiological roles of Acp1</a:t>
            </a:r>
            <a:r>
              <a:rPr lang="zh-CN" altLang="en-US" sz="1600" dirty="0">
                <a:latin typeface="Helvetica" pitchFamily="2" charset="0"/>
              </a:rPr>
              <a:t> </a:t>
            </a:r>
            <a:r>
              <a:rPr lang="en-US" sz="1600" dirty="0">
                <a:latin typeface="Helvetica" pitchFamily="2" charset="0"/>
              </a:rPr>
              <a:t>and Acp3 remain unclear. To address this, we investigated the physiological role of</a:t>
            </a:r>
            <a:r>
              <a:rPr lang="zh-CN" altLang="en-US" sz="1600" dirty="0">
                <a:latin typeface="Helvetica" pitchFamily="2" charset="0"/>
              </a:rPr>
              <a:t> </a:t>
            </a:r>
            <a:r>
              <a:rPr lang="en-US" sz="1600" dirty="0">
                <a:latin typeface="Helvetica" pitchFamily="2" charset="0"/>
              </a:rPr>
              <a:t>Acp3 in P. aeruginosa . We found that </a:t>
            </a:r>
            <a:r>
              <a:rPr lang="en-US" sz="1600" dirty="0">
                <a:highlight>
                  <a:srgbClr val="FFFF00"/>
                </a:highlight>
                <a:latin typeface="Helvetica" pitchFamily="2" charset="0"/>
              </a:rPr>
              <a:t>expression of Acp3</a:t>
            </a:r>
            <a:r>
              <a:rPr lang="en-US" sz="1600" dirty="0">
                <a:latin typeface="Helvetica" pitchFamily="2" charset="0"/>
              </a:rPr>
              <a:t> dramatically increases in</a:t>
            </a:r>
            <a:r>
              <a:rPr lang="zh-CN" altLang="en-US" sz="1600" dirty="0">
                <a:latin typeface="Helvetica" pitchFamily="2" charset="0"/>
              </a:rPr>
              <a:t> </a:t>
            </a:r>
            <a:r>
              <a:rPr lang="en-US" sz="1600" dirty="0">
                <a:latin typeface="Helvetica" pitchFamily="2" charset="0"/>
              </a:rPr>
              <a:t>the log phase of cell growth and that </a:t>
            </a:r>
            <a:r>
              <a:rPr lang="en-US" sz="1600" dirty="0">
                <a:highlight>
                  <a:srgbClr val="FFFF00"/>
                </a:highlight>
                <a:latin typeface="Helvetica" pitchFamily="2" charset="0"/>
              </a:rPr>
              <a:t>its transcription is under the control of the QS</a:t>
            </a:r>
            <a:r>
              <a:rPr lang="zh-CN" altLang="en-US" sz="1600" dirty="0">
                <a:highlight>
                  <a:srgbClr val="FFFF00"/>
                </a:highlight>
                <a:latin typeface="Helvetica" pitchFamily="2" charset="0"/>
              </a:rPr>
              <a:t> </a:t>
            </a:r>
            <a:r>
              <a:rPr lang="en-US" sz="1600" dirty="0">
                <a:highlight>
                  <a:srgbClr val="FFFF00"/>
                </a:highlight>
                <a:latin typeface="Helvetica" pitchFamily="2" charset="0"/>
              </a:rPr>
              <a:t>regulators </a:t>
            </a:r>
            <a:r>
              <a:rPr lang="en-US" sz="1600" dirty="0" err="1">
                <a:highlight>
                  <a:srgbClr val="FFFF00"/>
                </a:highlight>
                <a:latin typeface="Helvetica" pitchFamily="2" charset="0"/>
              </a:rPr>
              <a:t>LasR</a:t>
            </a:r>
            <a:r>
              <a:rPr lang="en-US" sz="1600" dirty="0">
                <a:highlight>
                  <a:srgbClr val="FFFF00"/>
                </a:highlight>
                <a:latin typeface="Helvetica" pitchFamily="2" charset="0"/>
              </a:rPr>
              <a:t> and </a:t>
            </a:r>
            <a:r>
              <a:rPr lang="en-US" sz="1600" dirty="0" err="1">
                <a:highlight>
                  <a:srgbClr val="FFFF00"/>
                </a:highlight>
                <a:latin typeface="Helvetica" pitchFamily="2" charset="0"/>
              </a:rPr>
              <a:t>RhlR</a:t>
            </a:r>
            <a:r>
              <a:rPr lang="en-US" sz="1600" dirty="0">
                <a:highlight>
                  <a:srgbClr val="FFFF00"/>
                </a:highlight>
                <a:latin typeface="Helvetica" pitchFamily="2" charset="0"/>
              </a:rPr>
              <a:t>.</a:t>
            </a:r>
            <a:r>
              <a:rPr lang="en-US" sz="1600" dirty="0">
                <a:latin typeface="Helvetica" pitchFamily="2" charset="0"/>
              </a:rPr>
              <a:t> </a:t>
            </a:r>
            <a:r>
              <a:rPr lang="en-US" sz="1600" dirty="0">
                <a:highlight>
                  <a:srgbClr val="FFFF00"/>
                </a:highlight>
                <a:latin typeface="Helvetica" pitchFamily="2" charset="0"/>
              </a:rPr>
              <a:t>Deletion of acp3  from P. aeruginosa strain  PAO1 results</a:t>
            </a:r>
            <a:r>
              <a:rPr lang="zh-CN" altLang="en-US" sz="1600" dirty="0">
                <a:highlight>
                  <a:srgbClr val="FFFF00"/>
                </a:highlight>
                <a:latin typeface="Helvetica" pitchFamily="2" charset="0"/>
              </a:rPr>
              <a:t> </a:t>
            </a:r>
            <a:r>
              <a:rPr lang="en-US" sz="1600" dirty="0">
                <a:highlight>
                  <a:srgbClr val="FFFF00"/>
                </a:highlight>
                <a:latin typeface="Helvetica" pitchFamily="2" charset="0"/>
              </a:rPr>
              <a:t>in</a:t>
            </a:r>
            <a:r>
              <a:rPr lang="en-US" sz="1600" dirty="0">
                <a:latin typeface="Helvetica" pitchFamily="2" charset="0"/>
              </a:rPr>
              <a:t> thicker biofilm formation, </a:t>
            </a:r>
            <a:r>
              <a:rPr lang="en-US" sz="1600" dirty="0">
                <a:highlight>
                  <a:srgbClr val="FFFF00"/>
                </a:highlight>
                <a:latin typeface="Helvetica" pitchFamily="2" charset="0"/>
              </a:rPr>
              <a:t>increased resistance of the strain to hydrogen peroxide</a:t>
            </a:r>
            <a:r>
              <a:rPr lang="en-US" sz="1600" dirty="0">
                <a:latin typeface="Helvetica" pitchFamily="2" charset="0"/>
              </a:rPr>
              <a:t>,</a:t>
            </a:r>
            <a:r>
              <a:rPr lang="zh-CN" altLang="en-US" sz="1600" dirty="0">
                <a:latin typeface="Helvetica" pitchFamily="2" charset="0"/>
              </a:rPr>
              <a:t> </a:t>
            </a:r>
            <a:r>
              <a:rPr lang="en-US" sz="1600" dirty="0">
                <a:latin typeface="Helvetica" pitchFamily="2" charset="0"/>
              </a:rPr>
              <a:t>and higher persistence in a mouse infection model. Tandem affinity purification (TAP)</a:t>
            </a:r>
            <a:r>
              <a:rPr lang="zh-CN" altLang="en-US" sz="1600" dirty="0">
                <a:latin typeface="Helvetica" pitchFamily="2" charset="0"/>
              </a:rPr>
              <a:t> </a:t>
            </a:r>
            <a:r>
              <a:rPr lang="en-US" sz="1600" dirty="0">
                <a:latin typeface="Helvetica" pitchFamily="2" charset="0"/>
              </a:rPr>
              <a:t>experiments revealed several </a:t>
            </a:r>
            <a:r>
              <a:rPr lang="en-US" sz="1600" dirty="0">
                <a:highlight>
                  <a:srgbClr val="FFFF00"/>
                </a:highlight>
                <a:latin typeface="Helvetica" pitchFamily="2" charset="0"/>
              </a:rPr>
              <a:t>novel protein-binding partners of Acp3, including </a:t>
            </a:r>
            <a:r>
              <a:rPr lang="en-US" sz="1600" dirty="0" err="1">
                <a:highlight>
                  <a:srgbClr val="FFFF00"/>
                </a:highlight>
                <a:latin typeface="Helvetica" pitchFamily="2" charset="0"/>
              </a:rPr>
              <a:t>KatA</a:t>
            </a:r>
            <a:r>
              <a:rPr lang="en-US" sz="1600" dirty="0">
                <a:highlight>
                  <a:srgbClr val="FFFF00"/>
                </a:highlight>
                <a:latin typeface="Helvetica" pitchFamily="2" charset="0"/>
              </a:rPr>
              <a:t>,</a:t>
            </a:r>
            <a:r>
              <a:rPr lang="zh-CN" altLang="en-US" sz="1600" dirty="0">
                <a:highlight>
                  <a:srgbClr val="FFFF00"/>
                </a:highlight>
                <a:latin typeface="Helvetica" pitchFamily="2" charset="0"/>
              </a:rPr>
              <a:t> </a:t>
            </a:r>
            <a:r>
              <a:rPr lang="en-US" sz="1600" dirty="0">
                <a:highlight>
                  <a:srgbClr val="FFFF00"/>
                </a:highlight>
                <a:latin typeface="Helvetica" pitchFamily="2" charset="0"/>
              </a:rPr>
              <a:t>the major catalase in P. aeruginosa. Acp3 was found to repress the catalase activity of</a:t>
            </a:r>
            <a:r>
              <a:rPr lang="zh-CN" altLang="en-US" sz="1600" dirty="0">
                <a:highlight>
                  <a:srgbClr val="FFFF00"/>
                </a:highlight>
                <a:latin typeface="Helvetica" pitchFamily="2" charset="0"/>
              </a:rPr>
              <a:t> </a:t>
            </a:r>
            <a:r>
              <a:rPr lang="en-US" sz="1600" dirty="0" err="1">
                <a:highlight>
                  <a:srgbClr val="FFFF00"/>
                </a:highlight>
                <a:latin typeface="Helvetica" pitchFamily="2" charset="0"/>
              </a:rPr>
              <a:t>KatA</a:t>
            </a:r>
            <a:r>
              <a:rPr lang="en-US" sz="1600" dirty="0">
                <a:highlight>
                  <a:srgbClr val="FFFF00"/>
                </a:highlight>
                <a:latin typeface="Helvetica" pitchFamily="2" charset="0"/>
              </a:rPr>
              <a:t> and, consistent with inhibition by Acp3, less reactive oxygen species are present</a:t>
            </a:r>
            <a:r>
              <a:rPr lang="zh-CN" altLang="en-US" sz="1600" dirty="0">
                <a:highlight>
                  <a:srgbClr val="FFFF00"/>
                </a:highlight>
                <a:latin typeface="Helvetica" pitchFamily="2" charset="0"/>
              </a:rPr>
              <a:t> </a:t>
            </a:r>
            <a:r>
              <a:rPr lang="en-US" sz="1600" dirty="0">
                <a:highlight>
                  <a:srgbClr val="FFFF00"/>
                </a:highlight>
                <a:latin typeface="Helvetica" pitchFamily="2" charset="0"/>
              </a:rPr>
              <a:t>in the acp3  deletion strain</a:t>
            </a:r>
            <a:r>
              <a:rPr lang="en-US" sz="1600" dirty="0">
                <a:latin typeface="Helvetica" pitchFamily="2" charset="0"/>
              </a:rPr>
              <a:t>. Overall, our study reveals that Acp3 has a distinct function</a:t>
            </a:r>
            <a:r>
              <a:rPr lang="zh-CN" altLang="en-US" sz="1600" dirty="0">
                <a:latin typeface="Helvetica" pitchFamily="2" charset="0"/>
              </a:rPr>
              <a:t> </a:t>
            </a:r>
            <a:r>
              <a:rPr lang="en-US" sz="1600" dirty="0">
                <a:latin typeface="Helvetica" pitchFamily="2" charset="0"/>
              </a:rPr>
              <a:t>from that of the canonical </a:t>
            </a:r>
            <a:r>
              <a:rPr lang="en-US" sz="1600" dirty="0" err="1">
                <a:latin typeface="Helvetica" pitchFamily="2" charset="0"/>
              </a:rPr>
              <a:t>AcpP</a:t>
            </a:r>
            <a:r>
              <a:rPr lang="en-US" sz="1600" dirty="0">
                <a:latin typeface="Helvetica" pitchFamily="2" charset="0"/>
              </a:rPr>
              <a:t> and may be involved in the oxidative stress response.</a:t>
            </a:r>
            <a:endParaRPr lang="en-US" sz="1600" dirty="0">
              <a:effectLst/>
              <a:latin typeface="Helvetica" pitchFamily="2" charset="0"/>
            </a:endParaRPr>
          </a:p>
        </p:txBody>
      </p:sp>
      <p:pic>
        <p:nvPicPr>
          <p:cNvPr id="5" name="Picture 4">
            <a:extLst>
              <a:ext uri="{FF2B5EF4-FFF2-40B4-BE49-F238E27FC236}">
                <a16:creationId xmlns:a16="http://schemas.microsoft.com/office/drawing/2014/main" id="{F8CD3E93-0713-C744-A4DA-A01E19032AD9}"/>
              </a:ext>
            </a:extLst>
          </p:cNvPr>
          <p:cNvPicPr>
            <a:picLocks noChangeAspect="1"/>
          </p:cNvPicPr>
          <p:nvPr/>
        </p:nvPicPr>
        <p:blipFill>
          <a:blip r:embed="rId2"/>
          <a:stretch>
            <a:fillRect/>
          </a:stretch>
        </p:blipFill>
        <p:spPr>
          <a:xfrm>
            <a:off x="92598" y="173621"/>
            <a:ext cx="4191175" cy="1476512"/>
          </a:xfrm>
          <a:prstGeom prst="rect">
            <a:avLst/>
          </a:prstGeom>
        </p:spPr>
      </p:pic>
      <p:sp>
        <p:nvSpPr>
          <p:cNvPr id="6" name="TextBox 5">
            <a:extLst>
              <a:ext uri="{FF2B5EF4-FFF2-40B4-BE49-F238E27FC236}">
                <a16:creationId xmlns:a16="http://schemas.microsoft.com/office/drawing/2014/main" id="{5FC78ACA-0235-F24F-A512-6353FAD68FC4}"/>
              </a:ext>
            </a:extLst>
          </p:cNvPr>
          <p:cNvSpPr txBox="1"/>
          <p:nvPr/>
        </p:nvSpPr>
        <p:spPr>
          <a:xfrm>
            <a:off x="497711" y="5463145"/>
            <a:ext cx="5613721" cy="1015663"/>
          </a:xfrm>
          <a:prstGeom prst="rect">
            <a:avLst/>
          </a:prstGeom>
          <a:noFill/>
        </p:spPr>
        <p:txBody>
          <a:bodyPr wrap="square" rtlCol="0">
            <a:spAutoFit/>
          </a:bodyPr>
          <a:lstStyle/>
          <a:p>
            <a:pPr marL="285750" indent="-285750">
              <a:buFont typeface="Arial" panose="020B0604020202020204" pitchFamily="34" charset="0"/>
              <a:buChar char="•"/>
            </a:pPr>
            <a:r>
              <a:rPr lang="en-US" altLang="zh-CN" sz="2000" dirty="0"/>
              <a:t>Low</a:t>
            </a:r>
            <a:r>
              <a:rPr lang="zh-CN" altLang="en-US" sz="2000" dirty="0"/>
              <a:t> </a:t>
            </a:r>
            <a:r>
              <a:rPr lang="en-US" altLang="zh-CN" sz="2000" dirty="0"/>
              <a:t>acp3</a:t>
            </a:r>
            <a:r>
              <a:rPr lang="zh-CN" altLang="en-US" sz="2000" dirty="0"/>
              <a:t> </a:t>
            </a:r>
            <a:r>
              <a:rPr lang="en-US" altLang="zh-CN" sz="2000" dirty="0"/>
              <a:t>reduces</a:t>
            </a:r>
            <a:r>
              <a:rPr lang="zh-CN" altLang="en-US" sz="2000" dirty="0"/>
              <a:t> </a:t>
            </a:r>
            <a:r>
              <a:rPr lang="en-US" altLang="zh-CN" sz="2000" dirty="0"/>
              <a:t>oxidative</a:t>
            </a:r>
            <a:r>
              <a:rPr lang="zh-CN" altLang="en-US" sz="2000" dirty="0"/>
              <a:t> </a:t>
            </a:r>
            <a:r>
              <a:rPr lang="en-US" altLang="zh-CN" sz="2000" dirty="0"/>
              <a:t>stress</a:t>
            </a:r>
          </a:p>
          <a:p>
            <a:pPr marL="285750" indent="-285750">
              <a:buFont typeface="Arial" panose="020B0604020202020204" pitchFamily="34" charset="0"/>
              <a:buChar char="•"/>
            </a:pPr>
            <a:r>
              <a:rPr lang="en-US" altLang="zh-CN" sz="2000" dirty="0"/>
              <a:t>Acp3</a:t>
            </a:r>
            <a:r>
              <a:rPr lang="zh-CN" altLang="en-US" sz="2000" dirty="0"/>
              <a:t> </a:t>
            </a:r>
            <a:r>
              <a:rPr lang="en-US" altLang="zh-CN" sz="2000" dirty="0"/>
              <a:t>under</a:t>
            </a:r>
            <a:r>
              <a:rPr lang="zh-CN" altLang="en-US" sz="2000" dirty="0"/>
              <a:t> </a:t>
            </a:r>
            <a:r>
              <a:rPr lang="en-US" altLang="zh-CN" sz="2000" dirty="0"/>
              <a:t>control</a:t>
            </a:r>
            <a:r>
              <a:rPr lang="zh-CN" altLang="en-US" sz="2000" dirty="0"/>
              <a:t> </a:t>
            </a:r>
            <a:r>
              <a:rPr lang="en-US" altLang="zh-CN" sz="2000" dirty="0"/>
              <a:t>of</a:t>
            </a:r>
            <a:r>
              <a:rPr lang="zh-CN" altLang="en-US" sz="2000" dirty="0"/>
              <a:t> </a:t>
            </a:r>
            <a:r>
              <a:rPr lang="en-US" altLang="zh-CN" sz="2000" dirty="0" err="1"/>
              <a:t>LasR</a:t>
            </a:r>
            <a:r>
              <a:rPr lang="zh-CN" altLang="en-US" sz="2000" dirty="0"/>
              <a:t> </a:t>
            </a:r>
            <a:r>
              <a:rPr lang="en-US" altLang="zh-CN" sz="2000" dirty="0"/>
              <a:t>and</a:t>
            </a:r>
            <a:r>
              <a:rPr lang="zh-CN" altLang="en-US" sz="2000" dirty="0"/>
              <a:t> </a:t>
            </a:r>
            <a:r>
              <a:rPr lang="en-US" altLang="zh-CN" sz="2000" dirty="0" err="1"/>
              <a:t>RhlR</a:t>
            </a:r>
            <a:r>
              <a:rPr lang="zh-CN" altLang="en-US" sz="2000" dirty="0"/>
              <a:t>   </a:t>
            </a:r>
            <a:endParaRPr lang="en-US" altLang="zh-CN" sz="2000" dirty="0"/>
          </a:p>
          <a:p>
            <a:pPr marL="285750" indent="-285750">
              <a:buFont typeface="Arial" panose="020B0604020202020204" pitchFamily="34" charset="0"/>
              <a:buChar char="•"/>
            </a:pPr>
            <a:r>
              <a:rPr lang="en-US" altLang="zh-CN" sz="2000" dirty="0"/>
              <a:t>No</a:t>
            </a:r>
            <a:r>
              <a:rPr lang="zh-CN" altLang="en-US" sz="2000" dirty="0"/>
              <a:t> </a:t>
            </a:r>
            <a:r>
              <a:rPr lang="en-US" altLang="zh-CN" sz="2000" dirty="0"/>
              <a:t>difference</a:t>
            </a:r>
            <a:r>
              <a:rPr lang="zh-CN" altLang="en-US" sz="2000" dirty="0"/>
              <a:t> </a:t>
            </a:r>
            <a:r>
              <a:rPr lang="en-US" altLang="zh-CN" sz="2000" dirty="0"/>
              <a:t>in</a:t>
            </a:r>
            <a:r>
              <a:rPr lang="zh-CN" altLang="en-US" sz="2000" dirty="0"/>
              <a:t> </a:t>
            </a:r>
            <a:r>
              <a:rPr lang="en-US" altLang="zh-CN" sz="2000" dirty="0" err="1"/>
              <a:t>katA</a:t>
            </a:r>
            <a:r>
              <a:rPr lang="zh-CN" altLang="en-US" sz="2000" dirty="0"/>
              <a:t> </a:t>
            </a:r>
            <a:r>
              <a:rPr lang="en-US" altLang="zh-CN" sz="2000" dirty="0"/>
              <a:t>between</a:t>
            </a:r>
            <a:r>
              <a:rPr lang="zh-CN" altLang="en-US" sz="2000" dirty="0"/>
              <a:t> </a:t>
            </a:r>
            <a:r>
              <a:rPr lang="en-US" altLang="zh-CN" sz="2000" dirty="0"/>
              <a:t>RL++/RL+</a:t>
            </a:r>
            <a:r>
              <a:rPr lang="zh-CN" altLang="en-US" sz="2000" dirty="0"/>
              <a:t> </a:t>
            </a:r>
            <a:r>
              <a:rPr lang="en-US" altLang="zh-CN" sz="2000" dirty="0"/>
              <a:t>and</a:t>
            </a:r>
            <a:r>
              <a:rPr lang="zh-CN" altLang="en-US" sz="2000" dirty="0"/>
              <a:t> </a:t>
            </a:r>
            <a:r>
              <a:rPr lang="en-US" altLang="zh-CN" sz="2000" dirty="0"/>
              <a:t>RL-</a:t>
            </a:r>
            <a:endParaRPr lang="en-US" sz="2000" dirty="0"/>
          </a:p>
        </p:txBody>
      </p:sp>
    </p:spTree>
    <p:extLst>
      <p:ext uri="{BB962C8B-B14F-4D97-AF65-F5344CB8AC3E}">
        <p14:creationId xmlns:p14="http://schemas.microsoft.com/office/powerpoint/2010/main" val="19376608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59FEC4-4B6D-5645-AA81-07C4545ECA7E}"/>
              </a:ext>
            </a:extLst>
          </p:cNvPr>
          <p:cNvSpPr txBox="1"/>
          <p:nvPr/>
        </p:nvSpPr>
        <p:spPr>
          <a:xfrm>
            <a:off x="266218" y="324091"/>
            <a:ext cx="5265096" cy="461665"/>
          </a:xfrm>
          <a:prstGeom prst="rect">
            <a:avLst/>
          </a:prstGeom>
          <a:noFill/>
        </p:spPr>
        <p:txBody>
          <a:bodyPr wrap="none" rtlCol="0">
            <a:spAutoFit/>
          </a:bodyPr>
          <a:lstStyle/>
          <a:p>
            <a:r>
              <a:rPr lang="en-US" altLang="zh-CN" sz="2400" b="1" dirty="0" err="1"/>
              <a:t>RhlA</a:t>
            </a:r>
            <a:r>
              <a:rPr lang="zh-CN" altLang="en-US" sz="2400" b="1" dirty="0"/>
              <a:t> </a:t>
            </a:r>
            <a:r>
              <a:rPr lang="en-US" altLang="zh-CN" sz="2400" b="1" dirty="0"/>
              <a:t>(not</a:t>
            </a:r>
            <a:r>
              <a:rPr lang="zh-CN" altLang="en-US" sz="2400" b="1" dirty="0"/>
              <a:t> </a:t>
            </a:r>
            <a:r>
              <a:rPr lang="en-US" altLang="zh-CN" sz="2400" b="1" dirty="0" err="1"/>
              <a:t>RhlB</a:t>
            </a:r>
            <a:r>
              <a:rPr lang="en-US" altLang="zh-CN" sz="2400" b="1" dirty="0"/>
              <a:t>)</a:t>
            </a:r>
            <a:r>
              <a:rPr lang="zh-CN" altLang="en-US" sz="2400" b="1" dirty="0"/>
              <a:t> </a:t>
            </a:r>
            <a:r>
              <a:rPr lang="en-US" altLang="zh-CN" sz="2400" b="1" dirty="0"/>
              <a:t>is</a:t>
            </a:r>
            <a:r>
              <a:rPr lang="zh-CN" altLang="en-US" sz="2400" b="1" dirty="0"/>
              <a:t> </a:t>
            </a:r>
            <a:r>
              <a:rPr lang="en-US" altLang="zh-CN" sz="2400" b="1" dirty="0"/>
              <a:t>down</a:t>
            </a:r>
            <a:r>
              <a:rPr lang="zh-CN" altLang="en-US" sz="2400" b="1" dirty="0"/>
              <a:t> </a:t>
            </a:r>
            <a:r>
              <a:rPr lang="en-US" altLang="zh-CN" sz="2400" b="1" dirty="0"/>
              <a:t>regulated</a:t>
            </a:r>
            <a:r>
              <a:rPr lang="zh-CN" altLang="en-US" sz="2400" b="1" dirty="0"/>
              <a:t> </a:t>
            </a:r>
            <a:r>
              <a:rPr lang="en-US" altLang="zh-CN" sz="2400" b="1" dirty="0"/>
              <a:t>in</a:t>
            </a:r>
            <a:r>
              <a:rPr lang="zh-CN" altLang="en-US" sz="2400" b="1" dirty="0"/>
              <a:t> </a:t>
            </a:r>
            <a:r>
              <a:rPr lang="en-US" altLang="zh-CN" sz="2400" b="1" dirty="0"/>
              <a:t>RL-</a:t>
            </a:r>
            <a:endParaRPr lang="en-US" sz="2400" b="1" dirty="0"/>
          </a:p>
        </p:txBody>
      </p:sp>
      <p:sp>
        <p:nvSpPr>
          <p:cNvPr id="5" name="TextBox 4">
            <a:extLst>
              <a:ext uri="{FF2B5EF4-FFF2-40B4-BE49-F238E27FC236}">
                <a16:creationId xmlns:a16="http://schemas.microsoft.com/office/drawing/2014/main" id="{5F656B17-3997-D045-9F71-0ED211F4E95A}"/>
              </a:ext>
            </a:extLst>
          </p:cNvPr>
          <p:cNvSpPr txBox="1"/>
          <p:nvPr/>
        </p:nvSpPr>
        <p:spPr>
          <a:xfrm>
            <a:off x="1390916" y="1400537"/>
            <a:ext cx="639983"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3F09865F-C351-474D-84DD-A0E04E237A68}"/>
              </a:ext>
            </a:extLst>
          </p:cNvPr>
          <p:cNvSpPr txBox="1"/>
          <p:nvPr/>
        </p:nvSpPr>
        <p:spPr>
          <a:xfrm>
            <a:off x="4252007" y="1402561"/>
            <a:ext cx="522900"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F8EA5DA2-E2B0-954B-8143-7064643D3C79}"/>
              </a:ext>
            </a:extLst>
          </p:cNvPr>
          <p:cNvSpPr txBox="1"/>
          <p:nvPr/>
        </p:nvSpPr>
        <p:spPr>
          <a:xfrm>
            <a:off x="6996015" y="1400537"/>
            <a:ext cx="478016" cy="369332"/>
          </a:xfrm>
          <a:prstGeom prst="rect">
            <a:avLst/>
          </a:prstGeom>
          <a:noFill/>
        </p:spPr>
        <p:txBody>
          <a:bodyPr wrap="none" rtlCol="0">
            <a:spAutoFit/>
          </a:bodyPr>
          <a:lstStyle/>
          <a:p>
            <a:r>
              <a:rPr lang="en-US" altLang="zh-CN" dirty="0"/>
              <a:t>RL-</a:t>
            </a:r>
            <a:endParaRPr lang="en-US" dirty="0"/>
          </a:p>
        </p:txBody>
      </p:sp>
      <p:pic>
        <p:nvPicPr>
          <p:cNvPr id="8" name="Picture 7">
            <a:extLst>
              <a:ext uri="{FF2B5EF4-FFF2-40B4-BE49-F238E27FC236}">
                <a16:creationId xmlns:a16="http://schemas.microsoft.com/office/drawing/2014/main" id="{63FE1DD2-C93E-B345-BFFE-52C672FC305E}"/>
              </a:ext>
            </a:extLst>
          </p:cNvPr>
          <p:cNvPicPr>
            <a:picLocks noChangeAspect="1"/>
          </p:cNvPicPr>
          <p:nvPr/>
        </p:nvPicPr>
        <p:blipFill>
          <a:blip r:embed="rId2"/>
          <a:stretch>
            <a:fillRect/>
          </a:stretch>
        </p:blipFill>
        <p:spPr>
          <a:xfrm>
            <a:off x="355834" y="1930279"/>
            <a:ext cx="2710146" cy="2997441"/>
          </a:xfrm>
          <a:prstGeom prst="rect">
            <a:avLst/>
          </a:prstGeom>
        </p:spPr>
      </p:pic>
      <p:pic>
        <p:nvPicPr>
          <p:cNvPr id="9" name="Picture 8">
            <a:extLst>
              <a:ext uri="{FF2B5EF4-FFF2-40B4-BE49-F238E27FC236}">
                <a16:creationId xmlns:a16="http://schemas.microsoft.com/office/drawing/2014/main" id="{91FCBFAF-A5D0-AD4F-B29A-21AB2CAAE0C9}"/>
              </a:ext>
            </a:extLst>
          </p:cNvPr>
          <p:cNvPicPr>
            <a:picLocks noChangeAspect="1"/>
          </p:cNvPicPr>
          <p:nvPr/>
        </p:nvPicPr>
        <p:blipFill>
          <a:blip r:embed="rId3"/>
          <a:stretch>
            <a:fillRect/>
          </a:stretch>
        </p:blipFill>
        <p:spPr>
          <a:xfrm>
            <a:off x="3492765" y="1769869"/>
            <a:ext cx="2158469" cy="1759152"/>
          </a:xfrm>
          <a:prstGeom prst="rect">
            <a:avLst/>
          </a:prstGeom>
        </p:spPr>
      </p:pic>
      <p:pic>
        <p:nvPicPr>
          <p:cNvPr id="10" name="Picture 9">
            <a:extLst>
              <a:ext uri="{FF2B5EF4-FFF2-40B4-BE49-F238E27FC236}">
                <a16:creationId xmlns:a16="http://schemas.microsoft.com/office/drawing/2014/main" id="{E448CB81-1886-354B-91F9-4E175722AE97}"/>
              </a:ext>
            </a:extLst>
          </p:cNvPr>
          <p:cNvPicPr>
            <a:picLocks noChangeAspect="1"/>
          </p:cNvPicPr>
          <p:nvPr/>
        </p:nvPicPr>
        <p:blipFill>
          <a:blip r:embed="rId4"/>
          <a:stretch>
            <a:fillRect/>
          </a:stretch>
        </p:blipFill>
        <p:spPr>
          <a:xfrm>
            <a:off x="6200784" y="1769869"/>
            <a:ext cx="2068478" cy="1236590"/>
          </a:xfrm>
          <a:prstGeom prst="rect">
            <a:avLst/>
          </a:prstGeom>
        </p:spPr>
      </p:pic>
      <p:sp>
        <p:nvSpPr>
          <p:cNvPr id="11" name="TextBox 10">
            <a:extLst>
              <a:ext uri="{FF2B5EF4-FFF2-40B4-BE49-F238E27FC236}">
                <a16:creationId xmlns:a16="http://schemas.microsoft.com/office/drawing/2014/main" id="{0C8FCBE5-9C62-E840-A34E-E07C82CEB897}"/>
              </a:ext>
            </a:extLst>
          </p:cNvPr>
          <p:cNvSpPr txBox="1"/>
          <p:nvPr/>
        </p:nvSpPr>
        <p:spPr>
          <a:xfrm>
            <a:off x="4367918" y="5455439"/>
            <a:ext cx="3106113" cy="381964"/>
          </a:xfrm>
          <a:prstGeom prst="rect">
            <a:avLst/>
          </a:prstGeom>
          <a:noFill/>
        </p:spPr>
        <p:txBody>
          <a:bodyPr wrap="square" rtlCol="0">
            <a:spAutoFit/>
          </a:bodyPr>
          <a:lstStyle/>
          <a:p>
            <a:r>
              <a:rPr lang="en-US" altLang="zh-CN" dirty="0" err="1"/>
              <a:t>RhlR</a:t>
            </a:r>
            <a:r>
              <a:rPr lang="zh-CN" altLang="en-US" dirty="0"/>
              <a:t> </a:t>
            </a:r>
            <a:r>
              <a:rPr lang="en-US" altLang="zh-CN" dirty="0"/>
              <a:t>is</a:t>
            </a:r>
            <a:r>
              <a:rPr lang="zh-CN" altLang="en-US" dirty="0"/>
              <a:t> </a:t>
            </a:r>
            <a:r>
              <a:rPr lang="en-US" altLang="zh-CN" dirty="0"/>
              <a:t>not</a:t>
            </a:r>
            <a:r>
              <a:rPr lang="zh-CN" altLang="en-US" dirty="0"/>
              <a:t> </a:t>
            </a:r>
            <a:r>
              <a:rPr lang="en-US" altLang="zh-CN" dirty="0"/>
              <a:t>found</a:t>
            </a:r>
            <a:r>
              <a:rPr lang="zh-CN" altLang="en-US" dirty="0"/>
              <a:t> </a:t>
            </a:r>
            <a:r>
              <a:rPr lang="en-US" altLang="zh-CN" dirty="0"/>
              <a:t>in</a:t>
            </a:r>
            <a:r>
              <a:rPr lang="zh-CN" altLang="en-US" dirty="0"/>
              <a:t> </a:t>
            </a:r>
            <a:r>
              <a:rPr lang="en-US" altLang="zh-CN" dirty="0" err="1"/>
              <a:t>RNAseq</a:t>
            </a:r>
            <a:endParaRPr lang="en-US" dirty="0"/>
          </a:p>
        </p:txBody>
      </p:sp>
    </p:spTree>
    <p:extLst>
      <p:ext uri="{BB962C8B-B14F-4D97-AF65-F5344CB8AC3E}">
        <p14:creationId xmlns:p14="http://schemas.microsoft.com/office/powerpoint/2010/main" val="28211419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AAAB753-4870-234E-AFF9-2D9A02BD10E1}"/>
              </a:ext>
            </a:extLst>
          </p:cNvPr>
          <p:cNvSpPr txBox="1"/>
          <p:nvPr/>
        </p:nvSpPr>
        <p:spPr>
          <a:xfrm>
            <a:off x="1390916" y="1400537"/>
            <a:ext cx="639983" cy="369332"/>
          </a:xfrm>
          <a:prstGeom prst="rect">
            <a:avLst/>
          </a:prstGeom>
          <a:noFill/>
        </p:spPr>
        <p:txBody>
          <a:bodyPr wrap="none" rtlCol="0">
            <a:spAutoFit/>
          </a:bodyPr>
          <a:lstStyle/>
          <a:p>
            <a:r>
              <a:rPr lang="en-US" altLang="zh-CN" dirty="0"/>
              <a:t>RL++</a:t>
            </a:r>
            <a:endParaRPr lang="en-US" dirty="0"/>
          </a:p>
        </p:txBody>
      </p:sp>
      <p:sp>
        <p:nvSpPr>
          <p:cNvPr id="5" name="TextBox 4">
            <a:extLst>
              <a:ext uri="{FF2B5EF4-FFF2-40B4-BE49-F238E27FC236}">
                <a16:creationId xmlns:a16="http://schemas.microsoft.com/office/drawing/2014/main" id="{175C0C14-0A6B-B047-B0EE-DE51A7052F6A}"/>
              </a:ext>
            </a:extLst>
          </p:cNvPr>
          <p:cNvSpPr txBox="1"/>
          <p:nvPr/>
        </p:nvSpPr>
        <p:spPr>
          <a:xfrm>
            <a:off x="4252007" y="1402561"/>
            <a:ext cx="522900"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431DCD7C-8478-C044-9F95-9510905A53F5}"/>
              </a:ext>
            </a:extLst>
          </p:cNvPr>
          <p:cNvSpPr txBox="1"/>
          <p:nvPr/>
        </p:nvSpPr>
        <p:spPr>
          <a:xfrm>
            <a:off x="6996015" y="1400537"/>
            <a:ext cx="478016"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F72DFA67-AC3C-8541-B6EB-B2B0A7E6663A}"/>
              </a:ext>
            </a:extLst>
          </p:cNvPr>
          <p:cNvSpPr txBox="1"/>
          <p:nvPr/>
        </p:nvSpPr>
        <p:spPr>
          <a:xfrm>
            <a:off x="266218" y="324091"/>
            <a:ext cx="3743845" cy="461665"/>
          </a:xfrm>
          <a:prstGeom prst="rect">
            <a:avLst/>
          </a:prstGeom>
          <a:noFill/>
        </p:spPr>
        <p:txBody>
          <a:bodyPr wrap="none" rtlCol="0">
            <a:spAutoFit/>
          </a:bodyPr>
          <a:lstStyle/>
          <a:p>
            <a:r>
              <a:rPr lang="en-US" altLang="zh-CN" sz="2400" b="1" dirty="0" err="1"/>
              <a:t>lasI</a:t>
            </a:r>
            <a:r>
              <a:rPr lang="zh-CN" altLang="en-US" sz="2400" b="1" dirty="0"/>
              <a:t> </a:t>
            </a:r>
            <a:r>
              <a:rPr lang="en-US" altLang="zh-CN" sz="2400" b="1" dirty="0"/>
              <a:t>is</a:t>
            </a:r>
            <a:r>
              <a:rPr lang="zh-CN" altLang="en-US" sz="2400" b="1" dirty="0"/>
              <a:t> </a:t>
            </a:r>
            <a:r>
              <a:rPr lang="en-US" altLang="zh-CN" sz="2400" b="1" dirty="0"/>
              <a:t>down</a:t>
            </a:r>
            <a:r>
              <a:rPr lang="zh-CN" altLang="en-US" sz="2400" b="1" dirty="0"/>
              <a:t> </a:t>
            </a:r>
            <a:r>
              <a:rPr lang="en-US" altLang="zh-CN" sz="2400" b="1" dirty="0"/>
              <a:t>regulated</a:t>
            </a:r>
            <a:r>
              <a:rPr lang="zh-CN" altLang="en-US" sz="2400" b="1" dirty="0"/>
              <a:t> </a:t>
            </a:r>
            <a:r>
              <a:rPr lang="en-US" altLang="zh-CN" sz="2400" b="1" dirty="0"/>
              <a:t>in</a:t>
            </a:r>
            <a:r>
              <a:rPr lang="zh-CN" altLang="en-US" sz="2400" b="1" dirty="0"/>
              <a:t> </a:t>
            </a:r>
            <a:r>
              <a:rPr lang="en-US" altLang="zh-CN" sz="2400" b="1" dirty="0"/>
              <a:t>RL-</a:t>
            </a:r>
            <a:endParaRPr lang="en-US" sz="2400" b="1" dirty="0"/>
          </a:p>
        </p:txBody>
      </p:sp>
      <p:pic>
        <p:nvPicPr>
          <p:cNvPr id="8" name="Picture 7">
            <a:extLst>
              <a:ext uri="{FF2B5EF4-FFF2-40B4-BE49-F238E27FC236}">
                <a16:creationId xmlns:a16="http://schemas.microsoft.com/office/drawing/2014/main" id="{8CB438C5-3BE5-2543-8BD4-434F46648D8E}"/>
              </a:ext>
            </a:extLst>
          </p:cNvPr>
          <p:cNvPicPr>
            <a:picLocks noChangeAspect="1"/>
          </p:cNvPicPr>
          <p:nvPr/>
        </p:nvPicPr>
        <p:blipFill>
          <a:blip r:embed="rId3"/>
          <a:stretch>
            <a:fillRect/>
          </a:stretch>
        </p:blipFill>
        <p:spPr>
          <a:xfrm>
            <a:off x="225249" y="1824765"/>
            <a:ext cx="2991509" cy="3542577"/>
          </a:xfrm>
          <a:prstGeom prst="rect">
            <a:avLst/>
          </a:prstGeom>
        </p:spPr>
      </p:pic>
      <p:pic>
        <p:nvPicPr>
          <p:cNvPr id="9" name="Picture 8">
            <a:extLst>
              <a:ext uri="{FF2B5EF4-FFF2-40B4-BE49-F238E27FC236}">
                <a16:creationId xmlns:a16="http://schemas.microsoft.com/office/drawing/2014/main" id="{C8D01AF7-1F6C-F143-BC4A-9011687093AE}"/>
              </a:ext>
            </a:extLst>
          </p:cNvPr>
          <p:cNvPicPr>
            <a:picLocks noChangeAspect="1"/>
          </p:cNvPicPr>
          <p:nvPr/>
        </p:nvPicPr>
        <p:blipFill>
          <a:blip r:embed="rId4"/>
          <a:stretch>
            <a:fillRect/>
          </a:stretch>
        </p:blipFill>
        <p:spPr>
          <a:xfrm>
            <a:off x="3402152" y="1861326"/>
            <a:ext cx="2544333" cy="1887731"/>
          </a:xfrm>
          <a:prstGeom prst="rect">
            <a:avLst/>
          </a:prstGeom>
        </p:spPr>
      </p:pic>
      <p:pic>
        <p:nvPicPr>
          <p:cNvPr id="10" name="Picture 9">
            <a:extLst>
              <a:ext uri="{FF2B5EF4-FFF2-40B4-BE49-F238E27FC236}">
                <a16:creationId xmlns:a16="http://schemas.microsoft.com/office/drawing/2014/main" id="{2FA68D00-239E-9E48-BECA-4CE0E09901A5}"/>
              </a:ext>
            </a:extLst>
          </p:cNvPr>
          <p:cNvPicPr>
            <a:picLocks noChangeAspect="1"/>
          </p:cNvPicPr>
          <p:nvPr/>
        </p:nvPicPr>
        <p:blipFill>
          <a:blip r:embed="rId5"/>
          <a:stretch>
            <a:fillRect/>
          </a:stretch>
        </p:blipFill>
        <p:spPr>
          <a:xfrm>
            <a:off x="5965023" y="1861326"/>
            <a:ext cx="2540000" cy="1435100"/>
          </a:xfrm>
          <a:prstGeom prst="rect">
            <a:avLst/>
          </a:prstGeom>
        </p:spPr>
      </p:pic>
      <p:sp>
        <p:nvSpPr>
          <p:cNvPr id="11" name="TextBox 10">
            <a:extLst>
              <a:ext uri="{FF2B5EF4-FFF2-40B4-BE49-F238E27FC236}">
                <a16:creationId xmlns:a16="http://schemas.microsoft.com/office/drawing/2014/main" id="{6EC5EDD0-ACEB-2A4A-9C7C-CE461F3F2A97}"/>
              </a:ext>
            </a:extLst>
          </p:cNvPr>
          <p:cNvSpPr txBox="1"/>
          <p:nvPr/>
        </p:nvSpPr>
        <p:spPr>
          <a:xfrm>
            <a:off x="296039" y="5848978"/>
            <a:ext cx="3106113" cy="381964"/>
          </a:xfrm>
          <a:prstGeom prst="rect">
            <a:avLst/>
          </a:prstGeom>
          <a:noFill/>
        </p:spPr>
        <p:txBody>
          <a:bodyPr wrap="square" rtlCol="0">
            <a:spAutoFit/>
          </a:bodyPr>
          <a:lstStyle/>
          <a:p>
            <a:r>
              <a:rPr lang="en-US" altLang="zh-CN" dirty="0"/>
              <a:t>No</a:t>
            </a:r>
            <a:r>
              <a:rPr lang="zh-CN" altLang="en-US" dirty="0"/>
              <a:t> </a:t>
            </a:r>
            <a:r>
              <a:rPr lang="en-US" altLang="zh-CN" dirty="0"/>
              <a:t>difference</a:t>
            </a:r>
            <a:r>
              <a:rPr lang="zh-CN" altLang="en-US" dirty="0"/>
              <a:t> </a:t>
            </a:r>
            <a:r>
              <a:rPr lang="en-US" altLang="zh-CN" dirty="0"/>
              <a:t>in</a:t>
            </a:r>
            <a:r>
              <a:rPr lang="zh-CN" altLang="en-US" dirty="0"/>
              <a:t> </a:t>
            </a:r>
            <a:r>
              <a:rPr lang="en-US" altLang="zh-CN" dirty="0" err="1"/>
              <a:t>lasR</a:t>
            </a:r>
            <a:endParaRPr lang="en-US" dirty="0"/>
          </a:p>
        </p:txBody>
      </p:sp>
    </p:spTree>
    <p:extLst>
      <p:ext uri="{BB962C8B-B14F-4D97-AF65-F5344CB8AC3E}">
        <p14:creationId xmlns:p14="http://schemas.microsoft.com/office/powerpoint/2010/main" val="16280660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EF2D31-D7E7-6943-B9DC-4A58589A4686}"/>
              </a:ext>
            </a:extLst>
          </p:cNvPr>
          <p:cNvSpPr txBox="1"/>
          <p:nvPr/>
        </p:nvSpPr>
        <p:spPr>
          <a:xfrm>
            <a:off x="1390916" y="1400537"/>
            <a:ext cx="639983" cy="369332"/>
          </a:xfrm>
          <a:prstGeom prst="rect">
            <a:avLst/>
          </a:prstGeom>
          <a:noFill/>
        </p:spPr>
        <p:txBody>
          <a:bodyPr wrap="none" rtlCol="0">
            <a:spAutoFit/>
          </a:bodyPr>
          <a:lstStyle/>
          <a:p>
            <a:r>
              <a:rPr lang="en-US" altLang="zh-CN" dirty="0"/>
              <a:t>RL++</a:t>
            </a:r>
            <a:endParaRPr lang="en-US" dirty="0"/>
          </a:p>
        </p:txBody>
      </p:sp>
      <p:sp>
        <p:nvSpPr>
          <p:cNvPr id="5" name="TextBox 4">
            <a:extLst>
              <a:ext uri="{FF2B5EF4-FFF2-40B4-BE49-F238E27FC236}">
                <a16:creationId xmlns:a16="http://schemas.microsoft.com/office/drawing/2014/main" id="{20F74AC2-8CC8-DA48-8BDE-84F449084674}"/>
              </a:ext>
            </a:extLst>
          </p:cNvPr>
          <p:cNvSpPr txBox="1"/>
          <p:nvPr/>
        </p:nvSpPr>
        <p:spPr>
          <a:xfrm>
            <a:off x="4252007" y="1402561"/>
            <a:ext cx="522900"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34D68BF6-C9DE-9241-85B5-A5673A5C94B3}"/>
              </a:ext>
            </a:extLst>
          </p:cNvPr>
          <p:cNvSpPr txBox="1"/>
          <p:nvPr/>
        </p:nvSpPr>
        <p:spPr>
          <a:xfrm>
            <a:off x="6996015" y="1400537"/>
            <a:ext cx="478016"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0AA15108-3E52-5840-938B-4F9F5D0CDF08}"/>
              </a:ext>
            </a:extLst>
          </p:cNvPr>
          <p:cNvSpPr txBox="1"/>
          <p:nvPr/>
        </p:nvSpPr>
        <p:spPr>
          <a:xfrm>
            <a:off x="266218" y="324091"/>
            <a:ext cx="3916970" cy="461665"/>
          </a:xfrm>
          <a:prstGeom prst="rect">
            <a:avLst/>
          </a:prstGeom>
          <a:noFill/>
        </p:spPr>
        <p:txBody>
          <a:bodyPr wrap="none" rtlCol="0">
            <a:spAutoFit/>
          </a:bodyPr>
          <a:lstStyle/>
          <a:p>
            <a:r>
              <a:rPr lang="en-US" altLang="zh-CN" sz="2400" b="1" dirty="0" err="1"/>
              <a:t>lasB</a:t>
            </a:r>
            <a:r>
              <a:rPr lang="zh-CN" altLang="en-US" sz="2400" b="1" dirty="0"/>
              <a:t> </a:t>
            </a:r>
            <a:r>
              <a:rPr lang="en-US" altLang="zh-CN" sz="2400" b="1" dirty="0"/>
              <a:t>is</a:t>
            </a:r>
            <a:r>
              <a:rPr lang="zh-CN" altLang="en-US" sz="2400" b="1" dirty="0"/>
              <a:t> </a:t>
            </a:r>
            <a:r>
              <a:rPr lang="en-US" altLang="zh-CN" sz="2400" b="1" dirty="0"/>
              <a:t>down</a:t>
            </a:r>
            <a:r>
              <a:rPr lang="zh-CN" altLang="en-US" sz="2400" b="1" dirty="0"/>
              <a:t> </a:t>
            </a:r>
            <a:r>
              <a:rPr lang="en-US" altLang="zh-CN" sz="2400" b="1" dirty="0"/>
              <a:t>regulated</a:t>
            </a:r>
            <a:r>
              <a:rPr lang="zh-CN" altLang="en-US" sz="2400" b="1" dirty="0"/>
              <a:t> </a:t>
            </a:r>
            <a:r>
              <a:rPr lang="en-US" altLang="zh-CN" sz="2400" b="1" dirty="0"/>
              <a:t>in</a:t>
            </a:r>
            <a:r>
              <a:rPr lang="zh-CN" altLang="en-US" sz="2400" b="1" dirty="0"/>
              <a:t> </a:t>
            </a:r>
            <a:r>
              <a:rPr lang="en-US" altLang="zh-CN" sz="2400" b="1" dirty="0"/>
              <a:t>RL-</a:t>
            </a:r>
            <a:endParaRPr lang="en-US" sz="2400" b="1" dirty="0"/>
          </a:p>
        </p:txBody>
      </p:sp>
      <p:pic>
        <p:nvPicPr>
          <p:cNvPr id="8" name="Picture 7">
            <a:extLst>
              <a:ext uri="{FF2B5EF4-FFF2-40B4-BE49-F238E27FC236}">
                <a16:creationId xmlns:a16="http://schemas.microsoft.com/office/drawing/2014/main" id="{DBE0F80A-C518-D64C-A0F4-7A2F967E6A89}"/>
              </a:ext>
            </a:extLst>
          </p:cNvPr>
          <p:cNvPicPr>
            <a:picLocks noChangeAspect="1"/>
          </p:cNvPicPr>
          <p:nvPr/>
        </p:nvPicPr>
        <p:blipFill>
          <a:blip r:embed="rId2"/>
          <a:stretch>
            <a:fillRect/>
          </a:stretch>
        </p:blipFill>
        <p:spPr>
          <a:xfrm>
            <a:off x="425964" y="1967469"/>
            <a:ext cx="2794771" cy="3120663"/>
          </a:xfrm>
          <a:prstGeom prst="rect">
            <a:avLst/>
          </a:prstGeom>
        </p:spPr>
      </p:pic>
      <p:pic>
        <p:nvPicPr>
          <p:cNvPr id="9" name="Picture 8">
            <a:extLst>
              <a:ext uri="{FF2B5EF4-FFF2-40B4-BE49-F238E27FC236}">
                <a16:creationId xmlns:a16="http://schemas.microsoft.com/office/drawing/2014/main" id="{28E45D93-7F1A-D549-A743-919147F3A631}"/>
              </a:ext>
            </a:extLst>
          </p:cNvPr>
          <p:cNvPicPr>
            <a:picLocks noChangeAspect="1"/>
          </p:cNvPicPr>
          <p:nvPr/>
        </p:nvPicPr>
        <p:blipFill>
          <a:blip r:embed="rId3"/>
          <a:stretch>
            <a:fillRect/>
          </a:stretch>
        </p:blipFill>
        <p:spPr>
          <a:xfrm>
            <a:off x="3220735" y="1967469"/>
            <a:ext cx="2501900" cy="2032000"/>
          </a:xfrm>
          <a:prstGeom prst="rect">
            <a:avLst/>
          </a:prstGeom>
        </p:spPr>
      </p:pic>
      <p:pic>
        <p:nvPicPr>
          <p:cNvPr id="10" name="Picture 9">
            <a:extLst>
              <a:ext uri="{FF2B5EF4-FFF2-40B4-BE49-F238E27FC236}">
                <a16:creationId xmlns:a16="http://schemas.microsoft.com/office/drawing/2014/main" id="{30809ED4-BEF1-E749-B77B-E0CA4C1A9C3F}"/>
              </a:ext>
            </a:extLst>
          </p:cNvPr>
          <p:cNvPicPr>
            <a:picLocks noChangeAspect="1"/>
          </p:cNvPicPr>
          <p:nvPr/>
        </p:nvPicPr>
        <p:blipFill>
          <a:blip r:embed="rId4"/>
          <a:stretch>
            <a:fillRect/>
          </a:stretch>
        </p:blipFill>
        <p:spPr>
          <a:xfrm>
            <a:off x="6129806" y="1967469"/>
            <a:ext cx="2387600" cy="1397000"/>
          </a:xfrm>
          <a:prstGeom prst="rect">
            <a:avLst/>
          </a:prstGeom>
        </p:spPr>
      </p:pic>
    </p:spTree>
    <p:extLst>
      <p:ext uri="{BB962C8B-B14F-4D97-AF65-F5344CB8AC3E}">
        <p14:creationId xmlns:p14="http://schemas.microsoft.com/office/powerpoint/2010/main" val="3563389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6F3A1F-59D9-A043-9E6D-BEA313802A74}"/>
              </a:ext>
            </a:extLst>
          </p:cNvPr>
          <p:cNvSpPr txBox="1"/>
          <p:nvPr/>
        </p:nvSpPr>
        <p:spPr>
          <a:xfrm>
            <a:off x="2314938" y="2967335"/>
            <a:ext cx="4803494"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QS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system</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is</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compromised</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in</a:t>
            </a:r>
            <a:r>
              <a:rPr lang="zh-CN" altLang="en-US" sz="2400" dirty="0">
                <a:latin typeface="Arial" panose="020B0604020202020204" pitchFamily="34" charset="0"/>
                <a:cs typeface="Arial" panose="020B0604020202020204" pitchFamily="34" charset="0"/>
              </a:rPr>
              <a:t> </a:t>
            </a:r>
            <a:r>
              <a:rPr lang="en-US" altLang="zh-CN" sz="2400" dirty="0">
                <a:latin typeface="Arial" panose="020B0604020202020204" pitchFamily="34" charset="0"/>
                <a:cs typeface="Arial" panose="020B0604020202020204" pitchFamily="34" charset="0"/>
              </a:rPr>
              <a:t>RL-</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59176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02A516-49E9-6740-92AB-BDFF0E89CB6F}"/>
              </a:ext>
            </a:extLst>
          </p:cNvPr>
          <p:cNvSpPr txBox="1"/>
          <p:nvPr/>
        </p:nvSpPr>
        <p:spPr>
          <a:xfrm>
            <a:off x="92596" y="349316"/>
            <a:ext cx="3009419"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Acetate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switch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in</a:t>
            </a:r>
            <a:r>
              <a:rPr lang="zh-CN" altLang="en-US" b="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E.</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coli</a:t>
            </a:r>
            <a:endParaRPr lang="en-US" b="1" i="1" dirty="0">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B1A90440-31E2-724F-BD0D-BAE6B18C4D2B}"/>
              </a:ext>
            </a:extLst>
          </p:cNvPr>
          <p:cNvPicPr>
            <a:picLocks noChangeAspect="1"/>
          </p:cNvPicPr>
          <p:nvPr/>
        </p:nvPicPr>
        <p:blipFill>
          <a:blip r:embed="rId2"/>
          <a:stretch>
            <a:fillRect/>
          </a:stretch>
        </p:blipFill>
        <p:spPr>
          <a:xfrm>
            <a:off x="305507" y="5419074"/>
            <a:ext cx="4116023" cy="1227682"/>
          </a:xfrm>
          <a:prstGeom prst="rect">
            <a:avLst/>
          </a:prstGeom>
        </p:spPr>
      </p:pic>
      <p:pic>
        <p:nvPicPr>
          <p:cNvPr id="10" name="Picture 9">
            <a:extLst>
              <a:ext uri="{FF2B5EF4-FFF2-40B4-BE49-F238E27FC236}">
                <a16:creationId xmlns:a16="http://schemas.microsoft.com/office/drawing/2014/main" id="{A79092B7-66D6-C54A-AEAE-CF2C1A13B2F8}"/>
              </a:ext>
            </a:extLst>
          </p:cNvPr>
          <p:cNvPicPr>
            <a:picLocks noChangeAspect="1"/>
          </p:cNvPicPr>
          <p:nvPr/>
        </p:nvPicPr>
        <p:blipFill>
          <a:blip r:embed="rId3"/>
          <a:stretch>
            <a:fillRect/>
          </a:stretch>
        </p:blipFill>
        <p:spPr>
          <a:xfrm>
            <a:off x="547927" y="1246925"/>
            <a:ext cx="7226342" cy="3115594"/>
          </a:xfrm>
          <a:prstGeom prst="rect">
            <a:avLst/>
          </a:prstGeom>
        </p:spPr>
      </p:pic>
      <p:sp>
        <p:nvSpPr>
          <p:cNvPr id="11" name="TextBox 10">
            <a:extLst>
              <a:ext uri="{FF2B5EF4-FFF2-40B4-BE49-F238E27FC236}">
                <a16:creationId xmlns:a16="http://schemas.microsoft.com/office/drawing/2014/main" id="{925195B1-2C88-A942-B373-3DEFA32C7A64}"/>
              </a:ext>
            </a:extLst>
          </p:cNvPr>
          <p:cNvSpPr txBox="1"/>
          <p:nvPr/>
        </p:nvSpPr>
        <p:spPr>
          <a:xfrm>
            <a:off x="1695691" y="4564643"/>
            <a:ext cx="5752617"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Compared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respiration,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acetate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fermentation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energy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inefficient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but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proteome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efficient</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07E6CBF-B44B-A041-85F9-4CBF3EE0C707}"/>
              </a:ext>
            </a:extLst>
          </p:cNvPr>
          <p:cNvSpPr txBox="1"/>
          <p:nvPr/>
        </p:nvSpPr>
        <p:spPr>
          <a:xfrm>
            <a:off x="1369731" y="1246925"/>
            <a:ext cx="2639028"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Slow</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growth: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Energy</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limiting</a:t>
            </a:r>
          </a:p>
          <a:p>
            <a:r>
              <a:rPr lang="en-US" altLang="zh-CN" sz="1400" dirty="0">
                <a:latin typeface="Arial" panose="020B0604020202020204" pitchFamily="34" charset="0"/>
                <a:cs typeface="Arial" panose="020B0604020202020204" pitchFamily="34" charset="0"/>
              </a:rPr>
              <a:t>Fast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growth: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Proteome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limiting</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5266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1ED717EE-61BB-4B4C-BBA4-94281FD20645}"/>
              </a:ext>
            </a:extLst>
          </p:cNvPr>
          <p:cNvPicPr>
            <a:picLocks noChangeAspect="1"/>
          </p:cNvPicPr>
          <p:nvPr/>
        </p:nvPicPr>
        <p:blipFill>
          <a:blip r:embed="rId2"/>
          <a:stretch>
            <a:fillRect/>
          </a:stretch>
        </p:blipFill>
        <p:spPr>
          <a:xfrm>
            <a:off x="289353" y="174331"/>
            <a:ext cx="6260865" cy="1006992"/>
          </a:xfrm>
          <a:prstGeom prst="rect">
            <a:avLst/>
          </a:prstGeom>
        </p:spPr>
      </p:pic>
      <p:sp>
        <p:nvSpPr>
          <p:cNvPr id="14" name="TextBox 13">
            <a:extLst>
              <a:ext uri="{FF2B5EF4-FFF2-40B4-BE49-F238E27FC236}">
                <a16:creationId xmlns:a16="http://schemas.microsoft.com/office/drawing/2014/main" id="{6F7A5044-26C6-6B41-9EC0-80D7039C7632}"/>
              </a:ext>
            </a:extLst>
          </p:cNvPr>
          <p:cNvSpPr txBox="1"/>
          <p:nvPr/>
        </p:nvSpPr>
        <p:spPr>
          <a:xfrm>
            <a:off x="1431206" y="2220571"/>
            <a:ext cx="639983" cy="369332"/>
          </a:xfrm>
          <a:prstGeom prst="rect">
            <a:avLst/>
          </a:prstGeom>
          <a:noFill/>
        </p:spPr>
        <p:txBody>
          <a:bodyPr wrap="none" rtlCol="0">
            <a:spAutoFit/>
          </a:bodyPr>
          <a:lstStyle/>
          <a:p>
            <a:r>
              <a:rPr lang="en-US" altLang="zh-CN" dirty="0"/>
              <a:t>RL++</a:t>
            </a:r>
            <a:endParaRPr lang="en-US" dirty="0"/>
          </a:p>
        </p:txBody>
      </p:sp>
      <p:sp>
        <p:nvSpPr>
          <p:cNvPr id="15" name="TextBox 14">
            <a:extLst>
              <a:ext uri="{FF2B5EF4-FFF2-40B4-BE49-F238E27FC236}">
                <a16:creationId xmlns:a16="http://schemas.microsoft.com/office/drawing/2014/main" id="{A2D80E6D-E284-E346-A5E4-E18B44EAFABB}"/>
              </a:ext>
            </a:extLst>
          </p:cNvPr>
          <p:cNvSpPr txBox="1"/>
          <p:nvPr/>
        </p:nvSpPr>
        <p:spPr>
          <a:xfrm>
            <a:off x="4292297" y="2222595"/>
            <a:ext cx="522900" cy="369332"/>
          </a:xfrm>
          <a:prstGeom prst="rect">
            <a:avLst/>
          </a:prstGeom>
          <a:noFill/>
        </p:spPr>
        <p:txBody>
          <a:bodyPr wrap="none" rtlCol="0">
            <a:spAutoFit/>
          </a:bodyPr>
          <a:lstStyle/>
          <a:p>
            <a:r>
              <a:rPr lang="en-US" altLang="zh-CN" dirty="0"/>
              <a:t>RL+</a:t>
            </a:r>
            <a:endParaRPr lang="en-US" dirty="0"/>
          </a:p>
        </p:txBody>
      </p:sp>
      <p:sp>
        <p:nvSpPr>
          <p:cNvPr id="16" name="TextBox 15">
            <a:extLst>
              <a:ext uri="{FF2B5EF4-FFF2-40B4-BE49-F238E27FC236}">
                <a16:creationId xmlns:a16="http://schemas.microsoft.com/office/drawing/2014/main" id="{0686AB1A-CAB0-F94F-95D2-FF97A599E934}"/>
              </a:ext>
            </a:extLst>
          </p:cNvPr>
          <p:cNvSpPr txBox="1"/>
          <p:nvPr/>
        </p:nvSpPr>
        <p:spPr>
          <a:xfrm>
            <a:off x="7036305" y="2220571"/>
            <a:ext cx="478016" cy="369332"/>
          </a:xfrm>
          <a:prstGeom prst="rect">
            <a:avLst/>
          </a:prstGeom>
          <a:noFill/>
        </p:spPr>
        <p:txBody>
          <a:bodyPr wrap="none" rtlCol="0">
            <a:spAutoFit/>
          </a:bodyPr>
          <a:lstStyle/>
          <a:p>
            <a:r>
              <a:rPr lang="en-US" altLang="zh-CN" dirty="0"/>
              <a:t>RL-</a:t>
            </a:r>
            <a:endParaRPr lang="en-US" dirty="0"/>
          </a:p>
        </p:txBody>
      </p:sp>
      <p:sp>
        <p:nvSpPr>
          <p:cNvPr id="17" name="TextBox 16">
            <a:extLst>
              <a:ext uri="{FF2B5EF4-FFF2-40B4-BE49-F238E27FC236}">
                <a16:creationId xmlns:a16="http://schemas.microsoft.com/office/drawing/2014/main" id="{FE0A79D4-E093-5644-8196-68ACE3AD37E3}"/>
              </a:ext>
            </a:extLst>
          </p:cNvPr>
          <p:cNvSpPr txBox="1"/>
          <p:nvPr/>
        </p:nvSpPr>
        <p:spPr>
          <a:xfrm>
            <a:off x="181006" y="6183429"/>
            <a:ext cx="4880054" cy="369332"/>
          </a:xfrm>
          <a:prstGeom prst="rect">
            <a:avLst/>
          </a:prstGeom>
          <a:noFill/>
        </p:spPr>
        <p:txBody>
          <a:bodyPr wrap="none" rtlCol="0">
            <a:spAutoFit/>
          </a:bodyPr>
          <a:lstStyle/>
          <a:p>
            <a:r>
              <a:rPr lang="en-US" altLang="zh-CN" dirty="0"/>
              <a:t>No</a:t>
            </a:r>
            <a:r>
              <a:rPr lang="zh-CN" altLang="en-US" dirty="0"/>
              <a:t> </a:t>
            </a:r>
            <a:r>
              <a:rPr lang="en-US" altLang="zh-CN" dirty="0"/>
              <a:t>difference</a:t>
            </a:r>
            <a:r>
              <a:rPr lang="zh-CN" altLang="en-US" dirty="0"/>
              <a:t> </a:t>
            </a:r>
            <a:r>
              <a:rPr lang="en-US" altLang="zh-CN" dirty="0"/>
              <a:t>in</a:t>
            </a:r>
            <a:r>
              <a:rPr lang="zh-CN" altLang="en-US" dirty="0"/>
              <a:t> </a:t>
            </a:r>
            <a:r>
              <a:rPr lang="en-US" altLang="zh-CN" dirty="0" err="1"/>
              <a:t>lon</a:t>
            </a:r>
            <a:r>
              <a:rPr lang="zh-CN" altLang="en-US" dirty="0"/>
              <a:t> </a:t>
            </a:r>
            <a:r>
              <a:rPr lang="en-US" altLang="zh-CN" dirty="0"/>
              <a:t>1</a:t>
            </a:r>
            <a:r>
              <a:rPr lang="zh-CN" altLang="en-US" dirty="0"/>
              <a:t> </a:t>
            </a:r>
            <a:r>
              <a:rPr lang="en-US" altLang="zh-CN" dirty="0"/>
              <a:t>(</a:t>
            </a:r>
            <a:r>
              <a:rPr lang="en-US" altLang="zh-CN" dirty="0" err="1"/>
              <a:t>lon</a:t>
            </a:r>
            <a:r>
              <a:rPr lang="zh-CN" altLang="en-US" dirty="0"/>
              <a:t> </a:t>
            </a:r>
            <a:r>
              <a:rPr lang="en-US" altLang="zh-CN" dirty="0"/>
              <a:t>3</a:t>
            </a:r>
            <a:r>
              <a:rPr lang="zh-CN" altLang="en-US" dirty="0"/>
              <a:t> </a:t>
            </a:r>
            <a:r>
              <a:rPr lang="en-US" altLang="zh-CN" dirty="0"/>
              <a:t>expression</a:t>
            </a:r>
            <a:r>
              <a:rPr lang="zh-CN" altLang="en-US" dirty="0"/>
              <a:t> </a:t>
            </a:r>
            <a:r>
              <a:rPr lang="en-US" altLang="zh-CN" dirty="0"/>
              <a:t>is</a:t>
            </a:r>
            <a:r>
              <a:rPr lang="zh-CN" altLang="en-US" dirty="0"/>
              <a:t> </a:t>
            </a:r>
            <a:r>
              <a:rPr lang="en-US" altLang="zh-CN" dirty="0"/>
              <a:t>too</a:t>
            </a:r>
            <a:r>
              <a:rPr lang="zh-CN" altLang="en-US" dirty="0"/>
              <a:t> </a:t>
            </a:r>
            <a:r>
              <a:rPr lang="en-US" altLang="zh-CN" dirty="0"/>
              <a:t>low)</a:t>
            </a:r>
            <a:endParaRPr lang="en-US" dirty="0"/>
          </a:p>
        </p:txBody>
      </p:sp>
      <p:pic>
        <p:nvPicPr>
          <p:cNvPr id="18" name="Picture 17">
            <a:extLst>
              <a:ext uri="{FF2B5EF4-FFF2-40B4-BE49-F238E27FC236}">
                <a16:creationId xmlns:a16="http://schemas.microsoft.com/office/drawing/2014/main" id="{D171F3F0-01DF-BC49-8EB6-262936053DB8}"/>
              </a:ext>
            </a:extLst>
          </p:cNvPr>
          <p:cNvPicPr>
            <a:picLocks noChangeAspect="1"/>
          </p:cNvPicPr>
          <p:nvPr/>
        </p:nvPicPr>
        <p:blipFill>
          <a:blip r:embed="rId3"/>
          <a:stretch>
            <a:fillRect/>
          </a:stretch>
        </p:blipFill>
        <p:spPr>
          <a:xfrm>
            <a:off x="613515" y="2740288"/>
            <a:ext cx="2275364" cy="2688301"/>
          </a:xfrm>
          <a:prstGeom prst="rect">
            <a:avLst/>
          </a:prstGeom>
        </p:spPr>
      </p:pic>
      <p:pic>
        <p:nvPicPr>
          <p:cNvPr id="19" name="Picture 18">
            <a:extLst>
              <a:ext uri="{FF2B5EF4-FFF2-40B4-BE49-F238E27FC236}">
                <a16:creationId xmlns:a16="http://schemas.microsoft.com/office/drawing/2014/main" id="{6040FBA7-E725-5E43-A3FC-23EA3A45C1B3}"/>
              </a:ext>
            </a:extLst>
          </p:cNvPr>
          <p:cNvPicPr>
            <a:picLocks noChangeAspect="1"/>
          </p:cNvPicPr>
          <p:nvPr/>
        </p:nvPicPr>
        <p:blipFill>
          <a:blip r:embed="rId4"/>
          <a:stretch>
            <a:fillRect/>
          </a:stretch>
        </p:blipFill>
        <p:spPr>
          <a:xfrm>
            <a:off x="3419785" y="2635181"/>
            <a:ext cx="2149033" cy="1746751"/>
          </a:xfrm>
          <a:prstGeom prst="rect">
            <a:avLst/>
          </a:prstGeom>
        </p:spPr>
      </p:pic>
      <p:pic>
        <p:nvPicPr>
          <p:cNvPr id="20" name="Picture 19">
            <a:extLst>
              <a:ext uri="{FF2B5EF4-FFF2-40B4-BE49-F238E27FC236}">
                <a16:creationId xmlns:a16="http://schemas.microsoft.com/office/drawing/2014/main" id="{006545ED-BAD2-0142-AF38-E33BF712B102}"/>
              </a:ext>
            </a:extLst>
          </p:cNvPr>
          <p:cNvPicPr>
            <a:picLocks noChangeAspect="1"/>
          </p:cNvPicPr>
          <p:nvPr/>
        </p:nvPicPr>
        <p:blipFill>
          <a:blip r:embed="rId5"/>
          <a:stretch>
            <a:fillRect/>
          </a:stretch>
        </p:blipFill>
        <p:spPr>
          <a:xfrm>
            <a:off x="6099724" y="2589903"/>
            <a:ext cx="2265109" cy="1255902"/>
          </a:xfrm>
          <a:prstGeom prst="rect">
            <a:avLst/>
          </a:prstGeom>
        </p:spPr>
      </p:pic>
      <p:sp>
        <p:nvSpPr>
          <p:cNvPr id="21" name="TextBox 20">
            <a:extLst>
              <a:ext uri="{FF2B5EF4-FFF2-40B4-BE49-F238E27FC236}">
                <a16:creationId xmlns:a16="http://schemas.microsoft.com/office/drawing/2014/main" id="{EF77C415-BDC0-AD4D-B432-F47E691DF61A}"/>
              </a:ext>
            </a:extLst>
          </p:cNvPr>
          <p:cNvSpPr txBox="1"/>
          <p:nvPr/>
        </p:nvSpPr>
        <p:spPr>
          <a:xfrm>
            <a:off x="289353" y="1738133"/>
            <a:ext cx="643125" cy="369332"/>
          </a:xfrm>
          <a:prstGeom prst="rect">
            <a:avLst/>
          </a:prstGeom>
          <a:noFill/>
        </p:spPr>
        <p:txBody>
          <a:bodyPr wrap="none" rtlCol="0">
            <a:spAutoFit/>
          </a:bodyPr>
          <a:lstStyle/>
          <a:p>
            <a:r>
              <a:rPr lang="en-US" altLang="zh-CN" dirty="0"/>
              <a:t>Lon2</a:t>
            </a:r>
            <a:endParaRPr lang="en-US" dirty="0"/>
          </a:p>
        </p:txBody>
      </p:sp>
      <p:sp>
        <p:nvSpPr>
          <p:cNvPr id="6" name="TextBox 5">
            <a:extLst>
              <a:ext uri="{FF2B5EF4-FFF2-40B4-BE49-F238E27FC236}">
                <a16:creationId xmlns:a16="http://schemas.microsoft.com/office/drawing/2014/main" id="{B8E1E1AC-DF5F-B24D-884F-682C15E60264}"/>
              </a:ext>
            </a:extLst>
          </p:cNvPr>
          <p:cNvSpPr txBox="1"/>
          <p:nvPr/>
        </p:nvSpPr>
        <p:spPr>
          <a:xfrm>
            <a:off x="5145474" y="811991"/>
            <a:ext cx="1404744" cy="369332"/>
          </a:xfrm>
          <a:prstGeom prst="rect">
            <a:avLst/>
          </a:prstGeom>
          <a:noFill/>
        </p:spPr>
        <p:txBody>
          <a:bodyPr wrap="none" rtlCol="0">
            <a:spAutoFit/>
          </a:bodyPr>
          <a:lstStyle/>
          <a:p>
            <a:r>
              <a:rPr lang="en-US" altLang="zh-CN" dirty="0"/>
              <a:t>Lon</a:t>
            </a:r>
            <a:r>
              <a:rPr lang="zh-CN" altLang="en-US" dirty="0"/>
              <a:t> </a:t>
            </a:r>
            <a:r>
              <a:rPr lang="en-US" altLang="zh-CN" dirty="0"/>
              <a:t>protease</a:t>
            </a:r>
            <a:endParaRPr lang="en-US" dirty="0"/>
          </a:p>
        </p:txBody>
      </p:sp>
      <p:cxnSp>
        <p:nvCxnSpPr>
          <p:cNvPr id="8" name="Straight Connector 7">
            <a:extLst>
              <a:ext uri="{FF2B5EF4-FFF2-40B4-BE49-F238E27FC236}">
                <a16:creationId xmlns:a16="http://schemas.microsoft.com/office/drawing/2014/main" id="{A7C70457-D26A-8146-80B8-3893069BB0E3}"/>
              </a:ext>
            </a:extLst>
          </p:cNvPr>
          <p:cNvCxnSpPr>
            <a:cxnSpLocks/>
          </p:cNvCxnSpPr>
          <p:nvPr/>
        </p:nvCxnSpPr>
        <p:spPr>
          <a:xfrm>
            <a:off x="6550218" y="985082"/>
            <a:ext cx="89041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FF15A6D-B1D6-C340-9166-F978AC081916}"/>
              </a:ext>
            </a:extLst>
          </p:cNvPr>
          <p:cNvCxnSpPr/>
          <p:nvPr/>
        </p:nvCxnSpPr>
        <p:spPr>
          <a:xfrm flipV="1">
            <a:off x="7437258" y="846716"/>
            <a:ext cx="0" cy="266217"/>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94DF29FF-DB69-DD48-B7B0-C1B2CCB3DBF0}"/>
              </a:ext>
            </a:extLst>
          </p:cNvPr>
          <p:cNvSpPr txBox="1"/>
          <p:nvPr/>
        </p:nvSpPr>
        <p:spPr>
          <a:xfrm>
            <a:off x="7440635" y="812863"/>
            <a:ext cx="445956" cy="369332"/>
          </a:xfrm>
          <a:prstGeom prst="rect">
            <a:avLst/>
          </a:prstGeom>
          <a:noFill/>
        </p:spPr>
        <p:txBody>
          <a:bodyPr wrap="none" rtlCol="0">
            <a:spAutoFit/>
          </a:bodyPr>
          <a:lstStyle/>
          <a:p>
            <a:r>
              <a:rPr lang="en-US" altLang="zh-CN" dirty="0"/>
              <a:t>QS</a:t>
            </a:r>
            <a:endParaRPr lang="en-US" dirty="0"/>
          </a:p>
        </p:txBody>
      </p:sp>
    </p:spTree>
    <p:extLst>
      <p:ext uri="{BB962C8B-B14F-4D97-AF65-F5344CB8AC3E}">
        <p14:creationId xmlns:p14="http://schemas.microsoft.com/office/powerpoint/2010/main" val="26517793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AE693AC-2A0B-844C-9005-8AD2B78095F8}"/>
              </a:ext>
            </a:extLst>
          </p:cNvPr>
          <p:cNvPicPr>
            <a:picLocks noChangeAspect="1"/>
          </p:cNvPicPr>
          <p:nvPr/>
        </p:nvPicPr>
        <p:blipFill>
          <a:blip r:embed="rId2"/>
          <a:stretch>
            <a:fillRect/>
          </a:stretch>
        </p:blipFill>
        <p:spPr>
          <a:xfrm>
            <a:off x="475186" y="347240"/>
            <a:ext cx="5965803" cy="1652206"/>
          </a:xfrm>
          <a:prstGeom prst="rect">
            <a:avLst/>
          </a:prstGeom>
        </p:spPr>
      </p:pic>
      <p:pic>
        <p:nvPicPr>
          <p:cNvPr id="7" name="Picture 6">
            <a:extLst>
              <a:ext uri="{FF2B5EF4-FFF2-40B4-BE49-F238E27FC236}">
                <a16:creationId xmlns:a16="http://schemas.microsoft.com/office/drawing/2014/main" id="{392EB93C-010C-8443-8E38-8C06741CF930}"/>
              </a:ext>
            </a:extLst>
          </p:cNvPr>
          <p:cNvPicPr>
            <a:picLocks noChangeAspect="1"/>
          </p:cNvPicPr>
          <p:nvPr/>
        </p:nvPicPr>
        <p:blipFill>
          <a:blip r:embed="rId3"/>
          <a:stretch>
            <a:fillRect/>
          </a:stretch>
        </p:blipFill>
        <p:spPr>
          <a:xfrm>
            <a:off x="1661607" y="1895274"/>
            <a:ext cx="3592960" cy="3696504"/>
          </a:xfrm>
          <a:prstGeom prst="rect">
            <a:avLst/>
          </a:prstGeom>
        </p:spPr>
      </p:pic>
    </p:spTree>
    <p:extLst>
      <p:ext uri="{BB962C8B-B14F-4D97-AF65-F5344CB8AC3E}">
        <p14:creationId xmlns:p14="http://schemas.microsoft.com/office/powerpoint/2010/main" val="2313275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4803675-AEB9-E44D-89C3-ED06457F1723}"/>
              </a:ext>
            </a:extLst>
          </p:cNvPr>
          <p:cNvPicPr>
            <a:picLocks noChangeAspect="1"/>
          </p:cNvPicPr>
          <p:nvPr/>
        </p:nvPicPr>
        <p:blipFill>
          <a:blip r:embed="rId2"/>
          <a:stretch>
            <a:fillRect/>
          </a:stretch>
        </p:blipFill>
        <p:spPr>
          <a:xfrm>
            <a:off x="1088019" y="1875683"/>
            <a:ext cx="5984111" cy="2511337"/>
          </a:xfrm>
          <a:prstGeom prst="rect">
            <a:avLst/>
          </a:prstGeom>
        </p:spPr>
      </p:pic>
    </p:spTree>
    <p:extLst>
      <p:ext uri="{BB962C8B-B14F-4D97-AF65-F5344CB8AC3E}">
        <p14:creationId xmlns:p14="http://schemas.microsoft.com/office/powerpoint/2010/main" val="4112087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481ACE8-26CE-5D45-A1CC-38E92851F6A5}"/>
              </a:ext>
            </a:extLst>
          </p:cNvPr>
          <p:cNvPicPr>
            <a:picLocks noChangeAspect="1"/>
          </p:cNvPicPr>
          <p:nvPr/>
        </p:nvPicPr>
        <p:blipFill>
          <a:blip r:embed="rId2"/>
          <a:stretch>
            <a:fillRect/>
          </a:stretch>
        </p:blipFill>
        <p:spPr>
          <a:xfrm>
            <a:off x="101519" y="289368"/>
            <a:ext cx="4968192" cy="1487936"/>
          </a:xfrm>
          <a:prstGeom prst="rect">
            <a:avLst/>
          </a:prstGeom>
        </p:spPr>
      </p:pic>
      <p:sp>
        <p:nvSpPr>
          <p:cNvPr id="5" name="Rectangle 4">
            <a:extLst>
              <a:ext uri="{FF2B5EF4-FFF2-40B4-BE49-F238E27FC236}">
                <a16:creationId xmlns:a16="http://schemas.microsoft.com/office/drawing/2014/main" id="{650BB0FD-E52D-794A-9435-B6C00621AE33}"/>
              </a:ext>
            </a:extLst>
          </p:cNvPr>
          <p:cNvSpPr/>
          <p:nvPr/>
        </p:nvSpPr>
        <p:spPr>
          <a:xfrm>
            <a:off x="0" y="2044317"/>
            <a:ext cx="8900932" cy="2308324"/>
          </a:xfrm>
          <a:prstGeom prst="rect">
            <a:avLst/>
          </a:prstGeom>
        </p:spPr>
        <p:txBody>
          <a:bodyPr wrap="square">
            <a:spAutoFit/>
          </a:bodyPr>
          <a:lstStyle/>
          <a:p>
            <a:r>
              <a:rPr lang="en-US" i="1" dirty="0">
                <a:solidFill>
                  <a:srgbClr val="1C1D1E"/>
                </a:solidFill>
                <a:latin typeface="Open Sans"/>
              </a:rPr>
              <a:t>Pseudomonas aeruginosa </a:t>
            </a:r>
            <a:r>
              <a:rPr lang="en-US" dirty="0">
                <a:solidFill>
                  <a:srgbClr val="1C1D1E"/>
                </a:solidFill>
                <a:latin typeface="Open Sans"/>
              </a:rPr>
              <a:t>, an important model environmental organism and opportunistic pathogen, possesses antioxidant defenses to survive oxidative stress. Enzymatic scavengers are major defenses against the dominant reactive oxygen species, including hydrogen peroxide and superoxide anion. The stringent response, mediated by the </a:t>
            </a:r>
            <a:r>
              <a:rPr lang="en-US" dirty="0" err="1">
                <a:solidFill>
                  <a:srgbClr val="1C1D1E"/>
                </a:solidFill>
                <a:latin typeface="Open Sans"/>
              </a:rPr>
              <a:t>alarmone</a:t>
            </a:r>
            <a:r>
              <a:rPr lang="en-US" dirty="0">
                <a:solidFill>
                  <a:srgbClr val="1C1D1E"/>
                </a:solidFill>
                <a:latin typeface="Open Sans"/>
              </a:rPr>
              <a:t> </a:t>
            </a:r>
            <a:r>
              <a:rPr lang="en-US" dirty="0">
                <a:solidFill>
                  <a:srgbClr val="1C1D1E"/>
                </a:solidFill>
                <a:highlight>
                  <a:srgbClr val="FFFF00"/>
                </a:highlight>
                <a:latin typeface="Open Sans"/>
              </a:rPr>
              <a:t>(p)</a:t>
            </a:r>
            <a:r>
              <a:rPr lang="en-US" dirty="0" err="1">
                <a:solidFill>
                  <a:srgbClr val="1C1D1E"/>
                </a:solidFill>
                <a:highlight>
                  <a:srgbClr val="FFFF00"/>
                </a:highlight>
                <a:latin typeface="Open Sans"/>
              </a:rPr>
              <a:t>ppGpp</a:t>
            </a:r>
            <a:r>
              <a:rPr lang="en-US" dirty="0">
                <a:solidFill>
                  <a:srgbClr val="1C1D1E"/>
                </a:solidFill>
                <a:highlight>
                  <a:srgbClr val="FFFF00"/>
                </a:highlight>
                <a:latin typeface="Open Sans"/>
              </a:rPr>
              <a:t>, </a:t>
            </a:r>
            <a:r>
              <a:rPr lang="en-US" dirty="0">
                <a:solidFill>
                  <a:srgbClr val="1C1D1E"/>
                </a:solidFill>
                <a:latin typeface="Open Sans"/>
              </a:rPr>
              <a:t>is induced by nutrient and other stress signals. Our studies examined the role of the stringent response in </a:t>
            </a:r>
            <a:r>
              <a:rPr lang="en-US" i="1" dirty="0">
                <a:solidFill>
                  <a:srgbClr val="1C1D1E"/>
                </a:solidFill>
                <a:latin typeface="Open Sans"/>
              </a:rPr>
              <a:t>P. aeruginosa </a:t>
            </a:r>
            <a:r>
              <a:rPr lang="en-US" dirty="0">
                <a:solidFill>
                  <a:srgbClr val="1C1D1E"/>
                </a:solidFill>
                <a:latin typeface="Open Sans"/>
              </a:rPr>
              <a:t>and show that </a:t>
            </a:r>
            <a:r>
              <a:rPr lang="en-US" dirty="0">
                <a:solidFill>
                  <a:srgbClr val="1C1D1E"/>
                </a:solidFill>
                <a:highlight>
                  <a:srgbClr val="FFFF00"/>
                </a:highlight>
                <a:latin typeface="Open Sans"/>
              </a:rPr>
              <a:t>expression of the catalases </a:t>
            </a:r>
            <a:r>
              <a:rPr lang="en-US" i="1" dirty="0" err="1">
                <a:solidFill>
                  <a:srgbClr val="1C1D1E"/>
                </a:solidFill>
                <a:highlight>
                  <a:srgbClr val="FFFF00"/>
                </a:highlight>
                <a:latin typeface="Open Sans"/>
              </a:rPr>
              <a:t>katA</a:t>
            </a:r>
            <a:r>
              <a:rPr lang="en-US" i="1" dirty="0">
                <a:solidFill>
                  <a:srgbClr val="1C1D1E"/>
                </a:solidFill>
                <a:highlight>
                  <a:srgbClr val="FFFF00"/>
                </a:highlight>
                <a:latin typeface="Open Sans"/>
              </a:rPr>
              <a:t> </a:t>
            </a:r>
            <a:r>
              <a:rPr lang="en-US" dirty="0">
                <a:solidFill>
                  <a:srgbClr val="1C1D1E"/>
                </a:solidFill>
                <a:highlight>
                  <a:srgbClr val="FFFF00"/>
                </a:highlight>
                <a:latin typeface="Open Sans"/>
              </a:rPr>
              <a:t>and </a:t>
            </a:r>
            <a:r>
              <a:rPr lang="en-US" i="1" dirty="0" err="1">
                <a:solidFill>
                  <a:srgbClr val="1C1D1E"/>
                </a:solidFill>
                <a:highlight>
                  <a:srgbClr val="FFFF00"/>
                </a:highlight>
                <a:latin typeface="Open Sans"/>
              </a:rPr>
              <a:t>katB</a:t>
            </a:r>
            <a:r>
              <a:rPr lang="en-US" i="1" dirty="0">
                <a:solidFill>
                  <a:srgbClr val="1C1D1E"/>
                </a:solidFill>
                <a:highlight>
                  <a:srgbClr val="FFFF00"/>
                </a:highlight>
                <a:latin typeface="Open Sans"/>
              </a:rPr>
              <a:t> </a:t>
            </a:r>
            <a:r>
              <a:rPr lang="en-US" dirty="0">
                <a:solidFill>
                  <a:srgbClr val="1C1D1E"/>
                </a:solidFill>
                <a:highlight>
                  <a:srgbClr val="FFFF00"/>
                </a:highlight>
                <a:latin typeface="Open Sans"/>
              </a:rPr>
              <a:t>, alkyl hydroperoxide reductase </a:t>
            </a:r>
            <a:r>
              <a:rPr lang="en-US" i="1" dirty="0" err="1">
                <a:solidFill>
                  <a:srgbClr val="1C1D1E"/>
                </a:solidFill>
                <a:highlight>
                  <a:srgbClr val="FFFF00"/>
                </a:highlight>
                <a:latin typeface="Open Sans"/>
              </a:rPr>
              <a:t>ahpCF</a:t>
            </a:r>
            <a:r>
              <a:rPr lang="en-US" i="1" dirty="0">
                <a:solidFill>
                  <a:srgbClr val="1C1D1E"/>
                </a:solidFill>
                <a:highlight>
                  <a:srgbClr val="FFFF00"/>
                </a:highlight>
                <a:latin typeface="Open Sans"/>
              </a:rPr>
              <a:t> </a:t>
            </a:r>
            <a:r>
              <a:rPr lang="en-US" dirty="0">
                <a:solidFill>
                  <a:srgbClr val="1C1D1E"/>
                </a:solidFill>
                <a:highlight>
                  <a:srgbClr val="FFFF00"/>
                </a:highlight>
                <a:latin typeface="Open Sans"/>
              </a:rPr>
              <a:t>, and superoxide </a:t>
            </a:r>
            <a:r>
              <a:rPr lang="en-US" dirty="0" err="1">
                <a:solidFill>
                  <a:srgbClr val="1C1D1E"/>
                </a:solidFill>
                <a:highlight>
                  <a:srgbClr val="FFFF00"/>
                </a:highlight>
                <a:latin typeface="Open Sans"/>
              </a:rPr>
              <a:t>dismutases</a:t>
            </a:r>
            <a:r>
              <a:rPr lang="en-US" dirty="0">
                <a:solidFill>
                  <a:srgbClr val="1C1D1E"/>
                </a:solidFill>
                <a:highlight>
                  <a:srgbClr val="FFFF00"/>
                </a:highlight>
                <a:latin typeface="Open Sans"/>
              </a:rPr>
              <a:t> </a:t>
            </a:r>
            <a:r>
              <a:rPr lang="en-US" i="1" dirty="0" err="1">
                <a:solidFill>
                  <a:srgbClr val="1C1D1E"/>
                </a:solidFill>
                <a:highlight>
                  <a:srgbClr val="FFFF00"/>
                </a:highlight>
                <a:latin typeface="Open Sans"/>
              </a:rPr>
              <a:t>sodA</a:t>
            </a:r>
            <a:r>
              <a:rPr lang="en-US" i="1" dirty="0">
                <a:solidFill>
                  <a:srgbClr val="1C1D1E"/>
                </a:solidFill>
                <a:highlight>
                  <a:srgbClr val="FFFF00"/>
                </a:highlight>
                <a:latin typeface="Open Sans"/>
              </a:rPr>
              <a:t> </a:t>
            </a:r>
            <a:r>
              <a:rPr lang="en-US" dirty="0">
                <a:solidFill>
                  <a:srgbClr val="1C1D1E"/>
                </a:solidFill>
                <a:highlight>
                  <a:srgbClr val="FFFF00"/>
                </a:highlight>
                <a:latin typeface="Open Sans"/>
              </a:rPr>
              <a:t>and </a:t>
            </a:r>
            <a:r>
              <a:rPr lang="en-US" i="1" dirty="0" err="1">
                <a:solidFill>
                  <a:srgbClr val="1C1D1E"/>
                </a:solidFill>
                <a:highlight>
                  <a:srgbClr val="FFFF00"/>
                </a:highlight>
                <a:latin typeface="Open Sans"/>
              </a:rPr>
              <a:t>sodB</a:t>
            </a:r>
            <a:r>
              <a:rPr lang="en-US" i="1" dirty="0">
                <a:solidFill>
                  <a:srgbClr val="1C1D1E"/>
                </a:solidFill>
                <a:highlight>
                  <a:srgbClr val="FFFF00"/>
                </a:highlight>
                <a:latin typeface="Open Sans"/>
              </a:rPr>
              <a:t> </a:t>
            </a:r>
            <a:r>
              <a:rPr lang="en-US" dirty="0">
                <a:solidFill>
                  <a:srgbClr val="1C1D1E"/>
                </a:solidFill>
                <a:highlight>
                  <a:srgbClr val="FFFF00"/>
                </a:highlight>
                <a:latin typeface="Open Sans"/>
              </a:rPr>
              <a:t>are under the control of the stringent response.</a:t>
            </a:r>
            <a:endParaRPr lang="en-US" dirty="0">
              <a:highlight>
                <a:srgbClr val="FFFF00"/>
              </a:highlight>
            </a:endParaRPr>
          </a:p>
        </p:txBody>
      </p:sp>
    </p:spTree>
    <p:extLst>
      <p:ext uri="{BB962C8B-B14F-4D97-AF65-F5344CB8AC3E}">
        <p14:creationId xmlns:p14="http://schemas.microsoft.com/office/powerpoint/2010/main" val="3743860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A59F73-2AB3-4247-89BA-20967545BD80}"/>
              </a:ext>
            </a:extLst>
          </p:cNvPr>
          <p:cNvPicPr>
            <a:picLocks noChangeAspect="1"/>
          </p:cNvPicPr>
          <p:nvPr/>
        </p:nvPicPr>
        <p:blipFill>
          <a:blip r:embed="rId2"/>
          <a:stretch>
            <a:fillRect/>
          </a:stretch>
        </p:blipFill>
        <p:spPr>
          <a:xfrm>
            <a:off x="0" y="82398"/>
            <a:ext cx="5324354" cy="1894742"/>
          </a:xfrm>
          <a:prstGeom prst="rect">
            <a:avLst/>
          </a:prstGeom>
        </p:spPr>
      </p:pic>
      <p:sp>
        <p:nvSpPr>
          <p:cNvPr id="5" name="Rectangle 4">
            <a:extLst>
              <a:ext uri="{FF2B5EF4-FFF2-40B4-BE49-F238E27FC236}">
                <a16:creationId xmlns:a16="http://schemas.microsoft.com/office/drawing/2014/main" id="{810DD51D-E4C4-FE4A-B140-AB71DF2CE1CB}"/>
              </a:ext>
            </a:extLst>
          </p:cNvPr>
          <p:cNvSpPr/>
          <p:nvPr/>
        </p:nvSpPr>
        <p:spPr>
          <a:xfrm>
            <a:off x="185195" y="2152513"/>
            <a:ext cx="8449518" cy="4401205"/>
          </a:xfrm>
          <a:prstGeom prst="rect">
            <a:avLst/>
          </a:prstGeom>
        </p:spPr>
        <p:txBody>
          <a:bodyPr wrap="square">
            <a:spAutoFit/>
          </a:bodyPr>
          <a:lstStyle/>
          <a:p>
            <a:pPr algn="just"/>
            <a:r>
              <a:rPr lang="en-US" sz="1600" dirty="0">
                <a:latin typeface="Minion"/>
              </a:rPr>
              <a:t>As a ubiquitous environmental organism and an important human pathogen, </a:t>
            </a:r>
            <a:r>
              <a:rPr lang="en-US" sz="1600" i="1" dirty="0">
                <a:latin typeface="Minion"/>
              </a:rPr>
              <a:t>Pseudomonas aeruginosa </a:t>
            </a:r>
            <a:r>
              <a:rPr lang="en-US" sz="1600" dirty="0">
                <a:latin typeface="Minion"/>
              </a:rPr>
              <a:t>readily adapts and responds to a wide range of conditions and habitats. The intricate regulatory networks that link quorum sensing and other global regulators allow </a:t>
            </a:r>
            <a:r>
              <a:rPr lang="en-US" sz="1600" i="1" dirty="0">
                <a:latin typeface="Minion"/>
              </a:rPr>
              <a:t>P. aeruginosa </a:t>
            </a:r>
            <a:r>
              <a:rPr lang="en-US" sz="1600" dirty="0">
                <a:latin typeface="Minion"/>
              </a:rPr>
              <a:t>to coordinate its gene expression and cell signaling in response to different growth conditions and stressors. </a:t>
            </a:r>
            <a:r>
              <a:rPr lang="en-US" sz="1600" dirty="0">
                <a:highlight>
                  <a:srgbClr val="FFFF00"/>
                </a:highlight>
                <a:latin typeface="Minion"/>
              </a:rPr>
              <a:t>Upon nutrient transitions and starvation, as well as other environmental stresses, the stringent response is activated, mediated by the signal (p)</a:t>
            </a:r>
            <a:r>
              <a:rPr lang="en-US" sz="1600" dirty="0" err="1">
                <a:highlight>
                  <a:srgbClr val="FFFF00"/>
                </a:highlight>
                <a:latin typeface="Minion"/>
              </a:rPr>
              <a:t>ppGp</a:t>
            </a:r>
            <a:r>
              <a:rPr lang="en-US" sz="1600" dirty="0" err="1">
                <a:latin typeface="Minion"/>
              </a:rPr>
              <a:t>p</a:t>
            </a:r>
            <a:r>
              <a:rPr lang="en-US" sz="1600" dirty="0">
                <a:latin typeface="Minion"/>
              </a:rPr>
              <a:t>. </a:t>
            </a:r>
            <a:r>
              <a:rPr lang="en-US" sz="1600" i="1" dirty="0">
                <a:latin typeface="Minion"/>
              </a:rPr>
              <a:t>P. aeruginosa </a:t>
            </a:r>
            <a:r>
              <a:rPr lang="en-US" sz="1600" dirty="0">
                <a:latin typeface="Minion"/>
              </a:rPr>
              <a:t>produces a family of molecules called HAQ (4-hydroxy-2-alkylquino- lines), some of which exhibit antibacterial and quorum-sensing signaling functions and regulate virulence genes. In this study, we report that (p)</a:t>
            </a:r>
            <a:r>
              <a:rPr lang="en-US" sz="1600" dirty="0" err="1">
                <a:latin typeface="Minion"/>
              </a:rPr>
              <a:t>ppGpp</a:t>
            </a:r>
            <a:r>
              <a:rPr lang="en-US" sz="1600" dirty="0">
                <a:latin typeface="Minion"/>
              </a:rPr>
              <a:t> negatively regulates HAQ biosynthesis: in a (p)</a:t>
            </a:r>
            <a:r>
              <a:rPr lang="en-US" sz="1600" dirty="0" err="1">
                <a:latin typeface="Minion"/>
              </a:rPr>
              <a:t>ppGpp</a:t>
            </a:r>
            <a:r>
              <a:rPr lang="en-US" sz="1600" dirty="0">
                <a:latin typeface="Minion"/>
              </a:rPr>
              <a:t>-null (</a:t>
            </a:r>
            <a:r>
              <a:rPr lang="en-US" sz="1600" dirty="0">
                <a:latin typeface="MathematicalPi"/>
              </a:rPr>
              <a:t>􏰀</a:t>
            </a:r>
            <a:r>
              <a:rPr lang="en-US" sz="1600" dirty="0">
                <a:latin typeface="Minion"/>
              </a:rPr>
              <a:t>SR) mutant, HHQ (4-hydroxyl-2-hep- </a:t>
            </a:r>
            <a:r>
              <a:rPr lang="en-US" sz="1600" dirty="0" err="1">
                <a:latin typeface="Minion"/>
              </a:rPr>
              <a:t>tylquinoline</a:t>
            </a:r>
            <a:r>
              <a:rPr lang="en-US" sz="1600" dirty="0">
                <a:latin typeface="Minion"/>
              </a:rPr>
              <a:t>) and PQS (3,4-dihydroxy-2-heptylquinoline) levels are increased due to upregulated </a:t>
            </a:r>
            <a:r>
              <a:rPr lang="en-US" sz="1600" i="1" dirty="0" err="1">
                <a:latin typeface="Minion"/>
              </a:rPr>
              <a:t>pqsA</a:t>
            </a:r>
            <a:r>
              <a:rPr lang="en-US" sz="1600" i="1" dirty="0">
                <a:latin typeface="Minion"/>
              </a:rPr>
              <a:t> </a:t>
            </a:r>
            <a:r>
              <a:rPr lang="en-US" sz="1600" dirty="0">
                <a:latin typeface="Minion"/>
              </a:rPr>
              <a:t>and </a:t>
            </a:r>
            <a:r>
              <a:rPr lang="en-US" sz="1600" i="1" dirty="0" err="1">
                <a:latin typeface="Minion"/>
              </a:rPr>
              <a:t>pqsR</a:t>
            </a:r>
            <a:r>
              <a:rPr lang="en-US" sz="1600" i="1" dirty="0">
                <a:latin typeface="Minion"/>
              </a:rPr>
              <a:t> </a:t>
            </a:r>
            <a:r>
              <a:rPr lang="en-US" sz="1600" dirty="0">
                <a:latin typeface="Minion"/>
              </a:rPr>
              <a:t>expression and reduced repression by the </a:t>
            </a:r>
            <a:r>
              <a:rPr lang="en-US" sz="1600" i="1" dirty="0" err="1">
                <a:latin typeface="Minion"/>
              </a:rPr>
              <a:t>rhl</a:t>
            </a:r>
            <a:r>
              <a:rPr lang="en-US" sz="1600" i="1" dirty="0">
                <a:latin typeface="Minion"/>
              </a:rPr>
              <a:t> </a:t>
            </a:r>
            <a:r>
              <a:rPr lang="en-US" sz="1600" dirty="0">
                <a:latin typeface="Minion"/>
              </a:rPr>
              <a:t>system. We also found that </a:t>
            </a:r>
            <a:r>
              <a:rPr lang="en-US" sz="1600" dirty="0">
                <a:highlight>
                  <a:srgbClr val="FFFF00"/>
                </a:highlight>
                <a:latin typeface="Minion"/>
              </a:rPr>
              <a:t>(p)</a:t>
            </a:r>
            <a:r>
              <a:rPr lang="en-US" sz="1600" dirty="0" err="1">
                <a:highlight>
                  <a:srgbClr val="FFFF00"/>
                </a:highlight>
                <a:latin typeface="Minion"/>
              </a:rPr>
              <a:t>ppGpp</a:t>
            </a:r>
            <a:r>
              <a:rPr lang="en-US" sz="1600" dirty="0">
                <a:highlight>
                  <a:srgbClr val="FFFF00"/>
                </a:highlight>
                <a:latin typeface="Minion"/>
              </a:rPr>
              <a:t> is required for full expression of both </a:t>
            </a:r>
            <a:r>
              <a:rPr lang="en-US" sz="1600" i="1" dirty="0" err="1">
                <a:highlight>
                  <a:srgbClr val="FFFF00"/>
                </a:highlight>
                <a:latin typeface="Minion"/>
              </a:rPr>
              <a:t>rhl</a:t>
            </a:r>
            <a:r>
              <a:rPr lang="en-US" sz="1600" i="1" dirty="0">
                <a:highlight>
                  <a:srgbClr val="FFFF00"/>
                </a:highlight>
                <a:latin typeface="Minion"/>
              </a:rPr>
              <a:t> </a:t>
            </a:r>
            <a:r>
              <a:rPr lang="en-US" sz="1600" dirty="0">
                <a:highlight>
                  <a:srgbClr val="FFFF00"/>
                </a:highlight>
                <a:latin typeface="Minion"/>
              </a:rPr>
              <a:t>and </a:t>
            </a:r>
            <a:r>
              <a:rPr lang="en-US" sz="1600" i="1" dirty="0">
                <a:highlight>
                  <a:srgbClr val="FFFF00"/>
                </a:highlight>
                <a:latin typeface="Minion"/>
              </a:rPr>
              <a:t>las </a:t>
            </a:r>
            <a:r>
              <a:rPr lang="en-US" sz="1600" dirty="0">
                <a:highlight>
                  <a:srgbClr val="FFFF00"/>
                </a:highlight>
                <a:latin typeface="Minion"/>
              </a:rPr>
              <a:t>AHL (acyl- homoserine lactone) quorum-sensing systems, since the </a:t>
            </a:r>
            <a:r>
              <a:rPr lang="en-US" sz="1600" dirty="0">
                <a:highlight>
                  <a:srgbClr val="FFFF00"/>
                </a:highlight>
                <a:latin typeface="MathematicalPi"/>
              </a:rPr>
              <a:t>􏰀</a:t>
            </a:r>
            <a:r>
              <a:rPr lang="en-US" sz="1600" dirty="0">
                <a:highlight>
                  <a:srgbClr val="FFFF00"/>
                </a:highlight>
                <a:latin typeface="Minion"/>
              </a:rPr>
              <a:t>SR mutant has reduced </a:t>
            </a:r>
            <a:r>
              <a:rPr lang="en-US" sz="1600" i="1" dirty="0" err="1">
                <a:highlight>
                  <a:srgbClr val="FFFF00"/>
                </a:highlight>
                <a:latin typeface="Minion"/>
              </a:rPr>
              <a:t>rhlI</a:t>
            </a:r>
            <a:r>
              <a:rPr lang="en-US" sz="1600" dirty="0">
                <a:highlight>
                  <a:srgbClr val="FFFF00"/>
                </a:highlight>
                <a:latin typeface="Minion"/>
              </a:rPr>
              <a:t>, </a:t>
            </a:r>
            <a:r>
              <a:rPr lang="en-US" sz="1600" i="1" dirty="0" err="1">
                <a:highlight>
                  <a:srgbClr val="FFFF00"/>
                </a:highlight>
                <a:latin typeface="Minion"/>
              </a:rPr>
              <a:t>rhlR</a:t>
            </a:r>
            <a:r>
              <a:rPr lang="en-US" sz="1600" dirty="0">
                <a:highlight>
                  <a:srgbClr val="FFFF00"/>
                </a:highlight>
                <a:latin typeface="Minion"/>
              </a:rPr>
              <a:t>, </a:t>
            </a:r>
            <a:r>
              <a:rPr lang="en-US" sz="1600" i="1" dirty="0" err="1">
                <a:highlight>
                  <a:srgbClr val="FFFF00"/>
                </a:highlight>
                <a:latin typeface="Minion"/>
              </a:rPr>
              <a:t>lasI</a:t>
            </a:r>
            <a:r>
              <a:rPr lang="en-US" sz="1600" dirty="0">
                <a:highlight>
                  <a:srgbClr val="FFFF00"/>
                </a:highlight>
                <a:latin typeface="Minion"/>
              </a:rPr>
              <a:t>, and </a:t>
            </a:r>
            <a:r>
              <a:rPr lang="en-US" sz="1600" i="1" dirty="0" err="1">
                <a:highlight>
                  <a:srgbClr val="FFFF00"/>
                </a:highlight>
                <a:latin typeface="Minion"/>
              </a:rPr>
              <a:t>lasR</a:t>
            </a:r>
            <a:r>
              <a:rPr lang="en-US" sz="1600" i="1" dirty="0">
                <a:highlight>
                  <a:srgbClr val="FFFF00"/>
                </a:highlight>
                <a:latin typeface="Minion"/>
              </a:rPr>
              <a:t> </a:t>
            </a:r>
            <a:r>
              <a:rPr lang="en-US" sz="1600" dirty="0">
                <a:highlight>
                  <a:srgbClr val="FFFF00"/>
                </a:highlight>
                <a:latin typeface="Minion"/>
              </a:rPr>
              <a:t>expression, </a:t>
            </a:r>
            <a:r>
              <a:rPr lang="en-US" sz="1600" dirty="0" err="1">
                <a:highlight>
                  <a:srgbClr val="FFFF00"/>
                </a:highlight>
                <a:latin typeface="Minion"/>
              </a:rPr>
              <a:t>butanoyl</a:t>
            </a:r>
            <a:r>
              <a:rPr lang="en-US" sz="1600" dirty="0">
                <a:highlight>
                  <a:srgbClr val="FFFF00"/>
                </a:highlight>
                <a:latin typeface="Minion"/>
              </a:rPr>
              <a:t>- homoserine lactone (C</a:t>
            </a:r>
            <a:r>
              <a:rPr lang="en-US" sz="700" dirty="0">
                <a:highlight>
                  <a:srgbClr val="FFFF00"/>
                </a:highlight>
                <a:latin typeface="Minion"/>
              </a:rPr>
              <a:t>4</a:t>
            </a:r>
            <a:r>
              <a:rPr lang="en-US" sz="1600" dirty="0">
                <a:highlight>
                  <a:srgbClr val="FFFF00"/>
                </a:highlight>
                <a:latin typeface="Minion"/>
              </a:rPr>
              <a:t>-HSL) and 3-oxo-dodecanoyl-homoserine lactone (3-oxo-C</a:t>
            </a:r>
            <a:r>
              <a:rPr lang="en-US" sz="700" dirty="0">
                <a:highlight>
                  <a:srgbClr val="FFFF00"/>
                </a:highlight>
                <a:latin typeface="Minion"/>
              </a:rPr>
              <a:t>12</a:t>
            </a:r>
            <a:r>
              <a:rPr lang="en-US" sz="1600" dirty="0">
                <a:highlight>
                  <a:srgbClr val="FFFF00"/>
                </a:highlight>
                <a:latin typeface="Minion"/>
              </a:rPr>
              <a:t>-HSL) levels, and rhamnolipid and elastase production</a:t>
            </a:r>
            <a:r>
              <a:rPr lang="en-US" sz="1600" dirty="0">
                <a:latin typeface="Minion"/>
              </a:rPr>
              <a:t>. Furthermore, (p)</a:t>
            </a:r>
            <a:r>
              <a:rPr lang="en-US" sz="1600" dirty="0" err="1">
                <a:latin typeface="Minion"/>
              </a:rPr>
              <a:t>ppGpp</a:t>
            </a:r>
            <a:r>
              <a:rPr lang="en-US" sz="1600" dirty="0">
                <a:latin typeface="Minion"/>
              </a:rPr>
              <a:t> significantly modulates the AHL and PQS quorum-sensing hierarchy, as the </a:t>
            </a:r>
            <a:r>
              <a:rPr lang="en-US" sz="1600" i="1" dirty="0">
                <a:latin typeface="Minion"/>
              </a:rPr>
              <a:t>las </a:t>
            </a:r>
            <a:r>
              <a:rPr lang="en-US" sz="1600" dirty="0">
                <a:latin typeface="Minion"/>
              </a:rPr>
              <a:t>system no longer has a dominant effect on HAQ biosynthesis when the stringent response is inactivated. </a:t>
            </a:r>
            <a:endParaRPr lang="en-US" sz="1600" dirty="0"/>
          </a:p>
        </p:txBody>
      </p:sp>
    </p:spTree>
    <p:extLst>
      <p:ext uri="{BB962C8B-B14F-4D97-AF65-F5344CB8AC3E}">
        <p14:creationId xmlns:p14="http://schemas.microsoft.com/office/powerpoint/2010/main" val="1260121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B90461-9386-D244-ABB5-8ACADF724A2F}"/>
              </a:ext>
            </a:extLst>
          </p:cNvPr>
          <p:cNvPicPr>
            <a:picLocks noChangeAspect="1"/>
          </p:cNvPicPr>
          <p:nvPr/>
        </p:nvPicPr>
        <p:blipFill>
          <a:blip r:embed="rId2"/>
          <a:stretch>
            <a:fillRect/>
          </a:stretch>
        </p:blipFill>
        <p:spPr>
          <a:xfrm>
            <a:off x="831850" y="831850"/>
            <a:ext cx="7480300" cy="5194300"/>
          </a:xfrm>
          <a:prstGeom prst="rect">
            <a:avLst/>
          </a:prstGeom>
        </p:spPr>
      </p:pic>
    </p:spTree>
    <p:extLst>
      <p:ext uri="{BB962C8B-B14F-4D97-AF65-F5344CB8AC3E}">
        <p14:creationId xmlns:p14="http://schemas.microsoft.com/office/powerpoint/2010/main" val="1773311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5F14E98-D5A1-834F-A931-D3FE81F5F1C3}"/>
              </a:ext>
            </a:extLst>
          </p:cNvPr>
          <p:cNvSpPr txBox="1"/>
          <p:nvPr/>
        </p:nvSpPr>
        <p:spPr>
          <a:xfrm>
            <a:off x="324077" y="430194"/>
            <a:ext cx="582532" cy="369332"/>
          </a:xfrm>
          <a:prstGeom prst="rect">
            <a:avLst/>
          </a:prstGeom>
          <a:noFill/>
        </p:spPr>
        <p:txBody>
          <a:bodyPr wrap="none" rtlCol="0">
            <a:spAutoFit/>
          </a:bodyPr>
          <a:lstStyle/>
          <a:p>
            <a:r>
              <a:rPr lang="en-US" altLang="zh-CN" dirty="0" err="1"/>
              <a:t>katE</a:t>
            </a:r>
            <a:endParaRPr lang="en-US" dirty="0"/>
          </a:p>
        </p:txBody>
      </p:sp>
      <p:sp>
        <p:nvSpPr>
          <p:cNvPr id="5" name="TextBox 4">
            <a:extLst>
              <a:ext uri="{FF2B5EF4-FFF2-40B4-BE49-F238E27FC236}">
                <a16:creationId xmlns:a16="http://schemas.microsoft.com/office/drawing/2014/main" id="{6A4043F8-B871-DE42-901D-DBB6D2E0F3E1}"/>
              </a:ext>
            </a:extLst>
          </p:cNvPr>
          <p:cNvSpPr txBox="1"/>
          <p:nvPr/>
        </p:nvSpPr>
        <p:spPr>
          <a:xfrm>
            <a:off x="1442781" y="1016804"/>
            <a:ext cx="639983"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9B74994E-B6B9-E84D-8972-3580282A7FFF}"/>
              </a:ext>
            </a:extLst>
          </p:cNvPr>
          <p:cNvSpPr txBox="1"/>
          <p:nvPr/>
        </p:nvSpPr>
        <p:spPr>
          <a:xfrm>
            <a:off x="4303872" y="1018828"/>
            <a:ext cx="522900"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C2E5BFDC-D957-274E-A65F-263AC3887833}"/>
              </a:ext>
            </a:extLst>
          </p:cNvPr>
          <p:cNvSpPr txBox="1"/>
          <p:nvPr/>
        </p:nvSpPr>
        <p:spPr>
          <a:xfrm>
            <a:off x="7047880" y="1016804"/>
            <a:ext cx="478016" cy="369332"/>
          </a:xfrm>
          <a:prstGeom prst="rect">
            <a:avLst/>
          </a:prstGeom>
          <a:noFill/>
        </p:spPr>
        <p:txBody>
          <a:bodyPr wrap="none" rtlCol="0">
            <a:spAutoFit/>
          </a:bodyPr>
          <a:lstStyle/>
          <a:p>
            <a:r>
              <a:rPr lang="en-US" altLang="zh-CN" dirty="0"/>
              <a:t>RL-</a:t>
            </a:r>
            <a:endParaRPr lang="en-US" dirty="0"/>
          </a:p>
        </p:txBody>
      </p:sp>
      <p:pic>
        <p:nvPicPr>
          <p:cNvPr id="8" name="Picture 7">
            <a:extLst>
              <a:ext uri="{FF2B5EF4-FFF2-40B4-BE49-F238E27FC236}">
                <a16:creationId xmlns:a16="http://schemas.microsoft.com/office/drawing/2014/main" id="{91C248DE-AE87-1144-9B10-FD8F4D036193}"/>
              </a:ext>
            </a:extLst>
          </p:cNvPr>
          <p:cNvPicPr>
            <a:picLocks noChangeAspect="1"/>
          </p:cNvPicPr>
          <p:nvPr/>
        </p:nvPicPr>
        <p:blipFill>
          <a:blip r:embed="rId2"/>
          <a:stretch>
            <a:fillRect/>
          </a:stretch>
        </p:blipFill>
        <p:spPr>
          <a:xfrm>
            <a:off x="422371" y="1386136"/>
            <a:ext cx="2680801" cy="3091727"/>
          </a:xfrm>
          <a:prstGeom prst="rect">
            <a:avLst/>
          </a:prstGeom>
        </p:spPr>
      </p:pic>
      <p:pic>
        <p:nvPicPr>
          <p:cNvPr id="9" name="Picture 8">
            <a:extLst>
              <a:ext uri="{FF2B5EF4-FFF2-40B4-BE49-F238E27FC236}">
                <a16:creationId xmlns:a16="http://schemas.microsoft.com/office/drawing/2014/main" id="{F5C3C777-37A3-154F-8C5A-40C8456CFAE2}"/>
              </a:ext>
            </a:extLst>
          </p:cNvPr>
          <p:cNvPicPr>
            <a:picLocks noChangeAspect="1"/>
          </p:cNvPicPr>
          <p:nvPr/>
        </p:nvPicPr>
        <p:blipFill>
          <a:blip r:embed="rId3"/>
          <a:stretch>
            <a:fillRect/>
          </a:stretch>
        </p:blipFill>
        <p:spPr>
          <a:xfrm>
            <a:off x="3308350" y="1480675"/>
            <a:ext cx="2527300" cy="2044700"/>
          </a:xfrm>
          <a:prstGeom prst="rect">
            <a:avLst/>
          </a:prstGeom>
        </p:spPr>
      </p:pic>
      <p:pic>
        <p:nvPicPr>
          <p:cNvPr id="10" name="Picture 9">
            <a:extLst>
              <a:ext uri="{FF2B5EF4-FFF2-40B4-BE49-F238E27FC236}">
                <a16:creationId xmlns:a16="http://schemas.microsoft.com/office/drawing/2014/main" id="{A4AD898A-028A-4C49-A66A-512431667334}"/>
              </a:ext>
            </a:extLst>
          </p:cNvPr>
          <p:cNvPicPr>
            <a:picLocks noChangeAspect="1"/>
          </p:cNvPicPr>
          <p:nvPr/>
        </p:nvPicPr>
        <p:blipFill>
          <a:blip r:embed="rId4"/>
          <a:stretch>
            <a:fillRect/>
          </a:stretch>
        </p:blipFill>
        <p:spPr>
          <a:xfrm>
            <a:off x="6105788" y="1522299"/>
            <a:ext cx="2362200" cy="1409700"/>
          </a:xfrm>
          <a:prstGeom prst="rect">
            <a:avLst/>
          </a:prstGeom>
        </p:spPr>
      </p:pic>
      <p:sp>
        <p:nvSpPr>
          <p:cNvPr id="11" name="TextBox 10">
            <a:extLst>
              <a:ext uri="{FF2B5EF4-FFF2-40B4-BE49-F238E27FC236}">
                <a16:creationId xmlns:a16="http://schemas.microsoft.com/office/drawing/2014/main" id="{89556F2D-0A78-974D-80A6-C4D52522B065}"/>
              </a:ext>
            </a:extLst>
          </p:cNvPr>
          <p:cNvSpPr txBox="1"/>
          <p:nvPr/>
        </p:nvSpPr>
        <p:spPr>
          <a:xfrm>
            <a:off x="327861" y="5860650"/>
            <a:ext cx="2426562" cy="369332"/>
          </a:xfrm>
          <a:prstGeom prst="rect">
            <a:avLst/>
          </a:prstGeom>
          <a:noFill/>
        </p:spPr>
        <p:txBody>
          <a:bodyPr wrap="none" rtlCol="0">
            <a:spAutoFit/>
          </a:bodyPr>
          <a:lstStyle/>
          <a:p>
            <a:r>
              <a:rPr lang="en-US" altLang="zh-CN" dirty="0" err="1"/>
              <a:t>katA</a:t>
            </a:r>
            <a:r>
              <a:rPr lang="en-US" altLang="zh-CN" dirty="0"/>
              <a:t>,</a:t>
            </a:r>
            <a:r>
              <a:rPr lang="zh-CN" altLang="en-US" dirty="0"/>
              <a:t> </a:t>
            </a:r>
            <a:r>
              <a:rPr lang="en-US" altLang="zh-CN" dirty="0" err="1"/>
              <a:t>katB</a:t>
            </a:r>
            <a:r>
              <a:rPr lang="zh-CN" altLang="en-US" dirty="0"/>
              <a:t> </a:t>
            </a:r>
            <a:r>
              <a:rPr lang="en-US" altLang="zh-CN" dirty="0"/>
              <a:t>no</a:t>
            </a:r>
            <a:r>
              <a:rPr lang="zh-CN" altLang="en-US" dirty="0"/>
              <a:t> </a:t>
            </a:r>
            <a:r>
              <a:rPr lang="en-US" altLang="zh-CN" dirty="0"/>
              <a:t>difference</a:t>
            </a:r>
            <a:endParaRPr lang="en-US" dirty="0"/>
          </a:p>
        </p:txBody>
      </p:sp>
    </p:spTree>
    <p:extLst>
      <p:ext uri="{BB962C8B-B14F-4D97-AF65-F5344CB8AC3E}">
        <p14:creationId xmlns:p14="http://schemas.microsoft.com/office/powerpoint/2010/main" val="12627803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08F95D4-B1F9-274B-A015-B860854D4C2A}"/>
              </a:ext>
            </a:extLst>
          </p:cNvPr>
          <p:cNvSpPr txBox="1"/>
          <p:nvPr/>
        </p:nvSpPr>
        <p:spPr>
          <a:xfrm>
            <a:off x="324077" y="430194"/>
            <a:ext cx="877163" cy="369332"/>
          </a:xfrm>
          <a:prstGeom prst="rect">
            <a:avLst/>
          </a:prstGeom>
          <a:noFill/>
        </p:spPr>
        <p:txBody>
          <a:bodyPr wrap="none" rtlCol="0">
            <a:spAutoFit/>
          </a:bodyPr>
          <a:lstStyle/>
          <a:p>
            <a:r>
              <a:rPr lang="en-US" altLang="zh-CN" dirty="0"/>
              <a:t>ahpF_2</a:t>
            </a:r>
            <a:endParaRPr lang="en-US" dirty="0"/>
          </a:p>
        </p:txBody>
      </p:sp>
      <p:sp>
        <p:nvSpPr>
          <p:cNvPr id="5" name="TextBox 4">
            <a:extLst>
              <a:ext uri="{FF2B5EF4-FFF2-40B4-BE49-F238E27FC236}">
                <a16:creationId xmlns:a16="http://schemas.microsoft.com/office/drawing/2014/main" id="{52F33ACF-03BD-3649-83B5-BEBC8CC14C88}"/>
              </a:ext>
            </a:extLst>
          </p:cNvPr>
          <p:cNvSpPr txBox="1"/>
          <p:nvPr/>
        </p:nvSpPr>
        <p:spPr>
          <a:xfrm>
            <a:off x="1442781" y="1016804"/>
            <a:ext cx="639983" cy="369332"/>
          </a:xfrm>
          <a:prstGeom prst="rect">
            <a:avLst/>
          </a:prstGeom>
          <a:noFill/>
        </p:spPr>
        <p:txBody>
          <a:bodyPr wrap="none" rtlCol="0">
            <a:spAutoFit/>
          </a:bodyPr>
          <a:lstStyle/>
          <a:p>
            <a:r>
              <a:rPr lang="en-US" altLang="zh-CN" dirty="0"/>
              <a:t>RL++</a:t>
            </a:r>
            <a:endParaRPr lang="en-US" dirty="0"/>
          </a:p>
        </p:txBody>
      </p:sp>
      <p:sp>
        <p:nvSpPr>
          <p:cNvPr id="6" name="TextBox 5">
            <a:extLst>
              <a:ext uri="{FF2B5EF4-FFF2-40B4-BE49-F238E27FC236}">
                <a16:creationId xmlns:a16="http://schemas.microsoft.com/office/drawing/2014/main" id="{FB35A574-C360-FF4D-BCB6-8BFB508E9DD1}"/>
              </a:ext>
            </a:extLst>
          </p:cNvPr>
          <p:cNvSpPr txBox="1"/>
          <p:nvPr/>
        </p:nvSpPr>
        <p:spPr>
          <a:xfrm>
            <a:off x="4303872" y="1018828"/>
            <a:ext cx="522900" cy="369332"/>
          </a:xfrm>
          <a:prstGeom prst="rect">
            <a:avLst/>
          </a:prstGeom>
          <a:noFill/>
        </p:spPr>
        <p:txBody>
          <a:bodyPr wrap="none" rtlCol="0">
            <a:spAutoFit/>
          </a:bodyPr>
          <a:lstStyle/>
          <a:p>
            <a:r>
              <a:rPr lang="en-US" altLang="zh-CN" dirty="0"/>
              <a:t>RL+</a:t>
            </a:r>
            <a:endParaRPr lang="en-US" dirty="0"/>
          </a:p>
        </p:txBody>
      </p:sp>
      <p:sp>
        <p:nvSpPr>
          <p:cNvPr id="7" name="TextBox 6">
            <a:extLst>
              <a:ext uri="{FF2B5EF4-FFF2-40B4-BE49-F238E27FC236}">
                <a16:creationId xmlns:a16="http://schemas.microsoft.com/office/drawing/2014/main" id="{4D3874E1-6195-0D44-8F29-AA10051F7765}"/>
              </a:ext>
            </a:extLst>
          </p:cNvPr>
          <p:cNvSpPr txBox="1"/>
          <p:nvPr/>
        </p:nvSpPr>
        <p:spPr>
          <a:xfrm>
            <a:off x="7047880" y="1016804"/>
            <a:ext cx="478016" cy="369332"/>
          </a:xfrm>
          <a:prstGeom prst="rect">
            <a:avLst/>
          </a:prstGeom>
          <a:noFill/>
        </p:spPr>
        <p:txBody>
          <a:bodyPr wrap="none" rtlCol="0">
            <a:spAutoFit/>
          </a:bodyPr>
          <a:lstStyle/>
          <a:p>
            <a:r>
              <a:rPr lang="en-US" altLang="zh-CN" dirty="0"/>
              <a:t>RL-</a:t>
            </a:r>
            <a:endParaRPr lang="en-US" dirty="0"/>
          </a:p>
        </p:txBody>
      </p:sp>
      <p:pic>
        <p:nvPicPr>
          <p:cNvPr id="8" name="Picture 7">
            <a:extLst>
              <a:ext uri="{FF2B5EF4-FFF2-40B4-BE49-F238E27FC236}">
                <a16:creationId xmlns:a16="http://schemas.microsoft.com/office/drawing/2014/main" id="{9DA6ED0C-34E7-0C4D-9BAD-0160C0A2A1B9}"/>
              </a:ext>
            </a:extLst>
          </p:cNvPr>
          <p:cNvPicPr>
            <a:picLocks noChangeAspect="1"/>
          </p:cNvPicPr>
          <p:nvPr/>
        </p:nvPicPr>
        <p:blipFill>
          <a:blip r:embed="rId3"/>
          <a:stretch>
            <a:fillRect/>
          </a:stretch>
        </p:blipFill>
        <p:spPr>
          <a:xfrm>
            <a:off x="615127" y="1689903"/>
            <a:ext cx="2635876" cy="3101613"/>
          </a:xfrm>
          <a:prstGeom prst="rect">
            <a:avLst/>
          </a:prstGeom>
        </p:spPr>
      </p:pic>
      <p:pic>
        <p:nvPicPr>
          <p:cNvPr id="9" name="Picture 8">
            <a:extLst>
              <a:ext uri="{FF2B5EF4-FFF2-40B4-BE49-F238E27FC236}">
                <a16:creationId xmlns:a16="http://schemas.microsoft.com/office/drawing/2014/main" id="{89CCA7E9-32F8-5E4B-9AB9-F80730AAB2AE}"/>
              </a:ext>
            </a:extLst>
          </p:cNvPr>
          <p:cNvPicPr>
            <a:picLocks noChangeAspect="1"/>
          </p:cNvPicPr>
          <p:nvPr/>
        </p:nvPicPr>
        <p:blipFill>
          <a:blip r:embed="rId4"/>
          <a:stretch>
            <a:fillRect/>
          </a:stretch>
        </p:blipFill>
        <p:spPr>
          <a:xfrm>
            <a:off x="3394458" y="1689903"/>
            <a:ext cx="2162675" cy="1642801"/>
          </a:xfrm>
          <a:prstGeom prst="rect">
            <a:avLst/>
          </a:prstGeom>
        </p:spPr>
      </p:pic>
      <p:pic>
        <p:nvPicPr>
          <p:cNvPr id="10" name="Picture 9">
            <a:extLst>
              <a:ext uri="{FF2B5EF4-FFF2-40B4-BE49-F238E27FC236}">
                <a16:creationId xmlns:a16="http://schemas.microsoft.com/office/drawing/2014/main" id="{BB51B23D-16BD-7640-905B-8C2D93344790}"/>
              </a:ext>
            </a:extLst>
          </p:cNvPr>
          <p:cNvPicPr>
            <a:picLocks noChangeAspect="1"/>
          </p:cNvPicPr>
          <p:nvPr/>
        </p:nvPicPr>
        <p:blipFill>
          <a:blip r:embed="rId5"/>
          <a:stretch>
            <a:fillRect/>
          </a:stretch>
        </p:blipFill>
        <p:spPr>
          <a:xfrm>
            <a:off x="6063498" y="1689903"/>
            <a:ext cx="1968763" cy="1132294"/>
          </a:xfrm>
          <a:prstGeom prst="rect">
            <a:avLst/>
          </a:prstGeom>
        </p:spPr>
      </p:pic>
      <p:sp>
        <p:nvSpPr>
          <p:cNvPr id="11" name="TextBox 10">
            <a:extLst>
              <a:ext uri="{FF2B5EF4-FFF2-40B4-BE49-F238E27FC236}">
                <a16:creationId xmlns:a16="http://schemas.microsoft.com/office/drawing/2014/main" id="{93F5BC03-1AD3-A243-BFCA-5453415D518F}"/>
              </a:ext>
            </a:extLst>
          </p:cNvPr>
          <p:cNvSpPr txBox="1"/>
          <p:nvPr/>
        </p:nvSpPr>
        <p:spPr>
          <a:xfrm>
            <a:off x="321550" y="6058474"/>
            <a:ext cx="5934253" cy="369332"/>
          </a:xfrm>
          <a:prstGeom prst="rect">
            <a:avLst/>
          </a:prstGeom>
          <a:noFill/>
        </p:spPr>
        <p:txBody>
          <a:bodyPr wrap="none" rtlCol="0">
            <a:spAutoFit/>
          </a:bodyPr>
          <a:lstStyle/>
          <a:p>
            <a:r>
              <a:rPr lang="en-US" altLang="zh-CN" dirty="0" err="1"/>
              <a:t>ahpF</a:t>
            </a:r>
            <a:r>
              <a:rPr lang="en-US" altLang="zh-CN" dirty="0"/>
              <a:t>,</a:t>
            </a:r>
            <a:r>
              <a:rPr lang="zh-CN" altLang="en-US" dirty="0"/>
              <a:t> </a:t>
            </a:r>
            <a:r>
              <a:rPr lang="en-US" altLang="zh-CN" dirty="0"/>
              <a:t>ahpC_1,</a:t>
            </a:r>
            <a:r>
              <a:rPr lang="zh-CN" altLang="en-US" dirty="0"/>
              <a:t> </a:t>
            </a:r>
            <a:r>
              <a:rPr lang="en-US" altLang="zh-CN" dirty="0"/>
              <a:t>ahpC_2,</a:t>
            </a:r>
            <a:r>
              <a:rPr lang="zh-CN" altLang="en-US" dirty="0"/>
              <a:t> </a:t>
            </a:r>
            <a:r>
              <a:rPr lang="en-US" altLang="zh-CN" dirty="0"/>
              <a:t>ahpC_3,</a:t>
            </a:r>
            <a:r>
              <a:rPr lang="zh-CN" altLang="en-US" dirty="0"/>
              <a:t> </a:t>
            </a:r>
            <a:r>
              <a:rPr lang="en-US" altLang="zh-CN" dirty="0"/>
              <a:t>sodB_1,</a:t>
            </a:r>
            <a:r>
              <a:rPr lang="zh-CN" altLang="en-US" dirty="0"/>
              <a:t> </a:t>
            </a:r>
            <a:r>
              <a:rPr lang="en-US" altLang="zh-CN" dirty="0"/>
              <a:t>sodB_2</a:t>
            </a:r>
            <a:r>
              <a:rPr lang="zh-CN" altLang="en-US" dirty="0"/>
              <a:t> </a:t>
            </a:r>
            <a:r>
              <a:rPr lang="en-US" altLang="zh-CN" dirty="0"/>
              <a:t>no</a:t>
            </a:r>
            <a:r>
              <a:rPr lang="zh-CN" altLang="en-US" dirty="0"/>
              <a:t> </a:t>
            </a:r>
            <a:r>
              <a:rPr lang="en-US" altLang="zh-CN" dirty="0"/>
              <a:t>difference</a:t>
            </a:r>
            <a:endParaRPr lang="en-US" dirty="0"/>
          </a:p>
        </p:txBody>
      </p:sp>
    </p:spTree>
    <p:extLst>
      <p:ext uri="{BB962C8B-B14F-4D97-AF65-F5344CB8AC3E}">
        <p14:creationId xmlns:p14="http://schemas.microsoft.com/office/powerpoint/2010/main" val="445879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6D345-ED62-6340-9EE1-C91862DDB9E9}"/>
              </a:ext>
            </a:extLst>
          </p:cNvPr>
          <p:cNvSpPr txBox="1"/>
          <p:nvPr/>
        </p:nvSpPr>
        <p:spPr>
          <a:xfrm>
            <a:off x="92596" y="349316"/>
            <a:ext cx="598411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alternative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theory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of</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acetate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switch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in</a:t>
            </a:r>
            <a:r>
              <a:rPr lang="zh-CN" altLang="en-US" b="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E.</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coli</a:t>
            </a:r>
            <a:endParaRPr lang="en-US" b="1"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02A270B-F6F7-504D-90E0-2BE406B54A00}"/>
              </a:ext>
            </a:extLst>
          </p:cNvPr>
          <p:cNvPicPr>
            <a:picLocks noChangeAspect="1"/>
          </p:cNvPicPr>
          <p:nvPr/>
        </p:nvPicPr>
        <p:blipFill>
          <a:blip r:embed="rId2"/>
          <a:stretch>
            <a:fillRect/>
          </a:stretch>
        </p:blipFill>
        <p:spPr>
          <a:xfrm>
            <a:off x="384496" y="3824635"/>
            <a:ext cx="4057650" cy="1384300"/>
          </a:xfrm>
          <a:prstGeom prst="rect">
            <a:avLst/>
          </a:prstGeom>
        </p:spPr>
      </p:pic>
      <p:pic>
        <p:nvPicPr>
          <p:cNvPr id="6" name="Picture 5">
            <a:extLst>
              <a:ext uri="{FF2B5EF4-FFF2-40B4-BE49-F238E27FC236}">
                <a16:creationId xmlns:a16="http://schemas.microsoft.com/office/drawing/2014/main" id="{5C001E0B-F77C-A643-A6E7-9F935E70B592}"/>
              </a:ext>
            </a:extLst>
          </p:cNvPr>
          <p:cNvPicPr>
            <a:picLocks noChangeAspect="1"/>
          </p:cNvPicPr>
          <p:nvPr/>
        </p:nvPicPr>
        <p:blipFill>
          <a:blip r:embed="rId3"/>
          <a:stretch>
            <a:fillRect/>
          </a:stretch>
        </p:blipFill>
        <p:spPr>
          <a:xfrm>
            <a:off x="4169314" y="843485"/>
            <a:ext cx="4882090" cy="5171030"/>
          </a:xfrm>
          <a:prstGeom prst="rect">
            <a:avLst/>
          </a:prstGeom>
        </p:spPr>
      </p:pic>
      <p:sp>
        <p:nvSpPr>
          <p:cNvPr id="7" name="Rectangle 6">
            <a:extLst>
              <a:ext uri="{FF2B5EF4-FFF2-40B4-BE49-F238E27FC236}">
                <a16:creationId xmlns:a16="http://schemas.microsoft.com/office/drawing/2014/main" id="{2F89FD4D-699F-EB43-BC2E-6BD983E3A234}"/>
              </a:ext>
            </a:extLst>
          </p:cNvPr>
          <p:cNvSpPr/>
          <p:nvPr/>
        </p:nvSpPr>
        <p:spPr>
          <a:xfrm>
            <a:off x="360623" y="2848003"/>
            <a:ext cx="4967237" cy="646331"/>
          </a:xfrm>
          <a:prstGeom prst="rect">
            <a:avLst/>
          </a:prstGeom>
        </p:spPr>
        <p:txBody>
          <a:bodyPr wrap="square">
            <a:spAutoFit/>
          </a:bodyPr>
          <a:lstStyle/>
          <a:p>
            <a:r>
              <a:rPr lang="en-US" dirty="0"/>
              <a:t>Fast growth drives cells to be bigger, reducing the membrane area available for respiratory proteins</a:t>
            </a:r>
            <a:r>
              <a:rPr lang="en-US" altLang="zh-CN" dirty="0"/>
              <a:t>.</a:t>
            </a:r>
            <a:endParaRPr lang="en-US" dirty="0"/>
          </a:p>
        </p:txBody>
      </p:sp>
      <p:pic>
        <p:nvPicPr>
          <p:cNvPr id="9" name="Picture 8" descr="A picture containing drawing&#10;&#10;Description automatically generated">
            <a:extLst>
              <a:ext uri="{FF2B5EF4-FFF2-40B4-BE49-F238E27FC236}">
                <a16:creationId xmlns:a16="http://schemas.microsoft.com/office/drawing/2014/main" id="{074AE1C2-A212-704B-AB33-2BDFBB206F59}"/>
              </a:ext>
            </a:extLst>
          </p:cNvPr>
          <p:cNvPicPr>
            <a:picLocks noChangeAspect="1"/>
          </p:cNvPicPr>
          <p:nvPr/>
        </p:nvPicPr>
        <p:blipFill>
          <a:blip r:embed="rId4"/>
          <a:stretch>
            <a:fillRect/>
          </a:stretch>
        </p:blipFill>
        <p:spPr>
          <a:xfrm>
            <a:off x="243067" y="1256779"/>
            <a:ext cx="5084793" cy="1271198"/>
          </a:xfrm>
          <a:prstGeom prst="rect">
            <a:avLst/>
          </a:prstGeom>
        </p:spPr>
      </p:pic>
      <p:sp>
        <p:nvSpPr>
          <p:cNvPr id="10" name="Rectangle 9">
            <a:extLst>
              <a:ext uri="{FF2B5EF4-FFF2-40B4-BE49-F238E27FC236}">
                <a16:creationId xmlns:a16="http://schemas.microsoft.com/office/drawing/2014/main" id="{7149FBD5-E03E-5D4C-944A-0C0093F3A78C}"/>
              </a:ext>
            </a:extLst>
          </p:cNvPr>
          <p:cNvSpPr/>
          <p:nvPr/>
        </p:nvSpPr>
        <p:spPr>
          <a:xfrm>
            <a:off x="4863900" y="5965209"/>
            <a:ext cx="4187504" cy="369332"/>
          </a:xfrm>
          <a:prstGeom prst="rect">
            <a:avLst/>
          </a:prstGeom>
        </p:spPr>
        <p:txBody>
          <a:bodyPr wrap="square">
            <a:spAutoFit/>
          </a:bodyPr>
          <a:lstStyle/>
          <a:p>
            <a:r>
              <a:rPr lang="en-US" altLang="zh-CN" dirty="0"/>
              <a:t>NADH/NAD</a:t>
            </a:r>
            <a:r>
              <a:rPr lang="zh-CN" altLang="en-US" dirty="0"/>
              <a:t> </a:t>
            </a:r>
            <a:r>
              <a:rPr lang="en-US" altLang="zh-CN" dirty="0"/>
              <a:t>ratio</a:t>
            </a:r>
            <a:r>
              <a:rPr lang="zh-CN" altLang="en-US" dirty="0"/>
              <a:t> </a:t>
            </a:r>
            <a:r>
              <a:rPr lang="en-US" altLang="zh-CN" dirty="0"/>
              <a:t>is</a:t>
            </a:r>
            <a:r>
              <a:rPr lang="zh-CN" altLang="en-US" dirty="0"/>
              <a:t> </a:t>
            </a:r>
            <a:r>
              <a:rPr lang="en-US" altLang="zh-CN" dirty="0"/>
              <a:t>the</a:t>
            </a:r>
            <a:r>
              <a:rPr lang="zh-CN" altLang="en-US" dirty="0"/>
              <a:t> </a:t>
            </a:r>
            <a:r>
              <a:rPr lang="en-US" altLang="zh-CN" dirty="0"/>
              <a:t>signal</a:t>
            </a:r>
            <a:r>
              <a:rPr lang="zh-CN" altLang="en-US" dirty="0"/>
              <a:t> </a:t>
            </a:r>
            <a:r>
              <a:rPr lang="en-US" altLang="zh-CN" dirty="0"/>
              <a:t>for</a:t>
            </a:r>
            <a:r>
              <a:rPr lang="zh-CN" altLang="en-US" dirty="0"/>
              <a:t> </a:t>
            </a:r>
            <a:r>
              <a:rPr lang="en-US" altLang="zh-CN" dirty="0"/>
              <a:t>overflow</a:t>
            </a:r>
            <a:endParaRPr lang="en-US" dirty="0"/>
          </a:p>
        </p:txBody>
      </p:sp>
    </p:spTree>
    <p:extLst>
      <p:ext uri="{BB962C8B-B14F-4D97-AF65-F5344CB8AC3E}">
        <p14:creationId xmlns:p14="http://schemas.microsoft.com/office/powerpoint/2010/main" val="295761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7CC48-DE17-A84E-B3C9-A183EB0CFC33}"/>
              </a:ext>
            </a:extLst>
          </p:cNvPr>
          <p:cNvSpPr txBox="1"/>
          <p:nvPr/>
        </p:nvSpPr>
        <p:spPr>
          <a:xfrm>
            <a:off x="92596" y="291443"/>
            <a:ext cx="8345348"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Fermentation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pathways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to</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deal</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with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excess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NADH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produced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respiration</a:t>
            </a:r>
          </a:p>
        </p:txBody>
      </p:sp>
      <p:pic>
        <p:nvPicPr>
          <p:cNvPr id="13" name="Picture 12">
            <a:extLst>
              <a:ext uri="{FF2B5EF4-FFF2-40B4-BE49-F238E27FC236}">
                <a16:creationId xmlns:a16="http://schemas.microsoft.com/office/drawing/2014/main" id="{E5D494B9-1A1E-7241-8129-CE26CA364EA7}"/>
              </a:ext>
            </a:extLst>
          </p:cNvPr>
          <p:cNvPicPr>
            <a:picLocks noChangeAspect="1"/>
          </p:cNvPicPr>
          <p:nvPr/>
        </p:nvPicPr>
        <p:blipFill>
          <a:blip r:embed="rId2"/>
          <a:stretch>
            <a:fillRect/>
          </a:stretch>
        </p:blipFill>
        <p:spPr>
          <a:xfrm>
            <a:off x="2907055" y="5488905"/>
            <a:ext cx="3898859" cy="1080823"/>
          </a:xfrm>
          <a:prstGeom prst="rect">
            <a:avLst/>
          </a:prstGeom>
        </p:spPr>
      </p:pic>
      <p:pic>
        <p:nvPicPr>
          <p:cNvPr id="14" name="Picture 13">
            <a:extLst>
              <a:ext uri="{FF2B5EF4-FFF2-40B4-BE49-F238E27FC236}">
                <a16:creationId xmlns:a16="http://schemas.microsoft.com/office/drawing/2014/main" id="{4DD01B8F-7090-B447-9BED-4C34FA67152F}"/>
              </a:ext>
            </a:extLst>
          </p:cNvPr>
          <p:cNvPicPr>
            <a:picLocks noChangeAspect="1"/>
          </p:cNvPicPr>
          <p:nvPr/>
        </p:nvPicPr>
        <p:blipFill>
          <a:blip r:embed="rId3"/>
          <a:stretch>
            <a:fillRect/>
          </a:stretch>
        </p:blipFill>
        <p:spPr>
          <a:xfrm>
            <a:off x="1967694" y="660774"/>
            <a:ext cx="5555849" cy="4828131"/>
          </a:xfrm>
          <a:prstGeom prst="rect">
            <a:avLst/>
          </a:prstGeom>
        </p:spPr>
      </p:pic>
    </p:spTree>
    <p:extLst>
      <p:ext uri="{BB962C8B-B14F-4D97-AF65-F5344CB8AC3E}">
        <p14:creationId xmlns:p14="http://schemas.microsoft.com/office/powerpoint/2010/main" val="372727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EB151B-0901-F74F-A74E-969B62C6F2A8}"/>
              </a:ext>
            </a:extLst>
          </p:cNvPr>
          <p:cNvSpPr txBox="1"/>
          <p:nvPr/>
        </p:nvSpPr>
        <p:spPr>
          <a:xfrm>
            <a:off x="173618" y="181714"/>
            <a:ext cx="8553693"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My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hypothesis:</a:t>
            </a:r>
            <a:r>
              <a:rPr lang="zh-CN" altLang="en-US"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rhamnolipid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biosynthesis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pathway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dumps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excess</a:t>
            </a:r>
            <a:r>
              <a:rPr lang="zh-CN" altLang="en-US" dirty="0">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NADH</a:t>
            </a:r>
            <a:r>
              <a:rPr lang="zh-CN" altLang="en-US"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and</a:t>
            </a:r>
            <a:r>
              <a:rPr lang="zh-CN" altLang="en-US"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NADPH</a:t>
            </a:r>
            <a:r>
              <a:rPr lang="zh-CN" altLang="en-US" dirty="0">
                <a:solidFill>
                  <a:srgbClr val="FF0000"/>
                </a:solidFill>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time</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C27A345-DB23-1C40-A8EE-0837260D914F}"/>
              </a:ext>
            </a:extLst>
          </p:cNvPr>
          <p:cNvPicPr>
            <a:picLocks noChangeAspect="1"/>
          </p:cNvPicPr>
          <p:nvPr/>
        </p:nvPicPr>
        <p:blipFill>
          <a:blip r:embed="rId2"/>
          <a:stretch>
            <a:fillRect/>
          </a:stretch>
        </p:blipFill>
        <p:spPr>
          <a:xfrm>
            <a:off x="173618" y="5753086"/>
            <a:ext cx="3513112" cy="1013202"/>
          </a:xfrm>
          <a:prstGeom prst="rect">
            <a:avLst/>
          </a:prstGeom>
        </p:spPr>
      </p:pic>
      <p:pic>
        <p:nvPicPr>
          <p:cNvPr id="6" name="Picture 5">
            <a:extLst>
              <a:ext uri="{FF2B5EF4-FFF2-40B4-BE49-F238E27FC236}">
                <a16:creationId xmlns:a16="http://schemas.microsoft.com/office/drawing/2014/main" id="{D9E21360-505B-9449-8E0C-36B10FF22915}"/>
              </a:ext>
            </a:extLst>
          </p:cNvPr>
          <p:cNvPicPr>
            <a:picLocks noChangeAspect="1"/>
          </p:cNvPicPr>
          <p:nvPr/>
        </p:nvPicPr>
        <p:blipFill>
          <a:blip r:embed="rId3"/>
          <a:stretch>
            <a:fillRect/>
          </a:stretch>
        </p:blipFill>
        <p:spPr>
          <a:xfrm>
            <a:off x="2210764" y="917215"/>
            <a:ext cx="5544963" cy="4596230"/>
          </a:xfrm>
          <a:prstGeom prst="rect">
            <a:avLst/>
          </a:prstGeom>
        </p:spPr>
      </p:pic>
    </p:spTree>
    <p:extLst>
      <p:ext uri="{BB962C8B-B14F-4D97-AF65-F5344CB8AC3E}">
        <p14:creationId xmlns:p14="http://schemas.microsoft.com/office/powerpoint/2010/main" val="317364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36AB3D-DBB7-9549-97D8-8738B90372B1}"/>
              </a:ext>
            </a:extLst>
          </p:cNvPr>
          <p:cNvSpPr/>
          <p:nvPr/>
        </p:nvSpPr>
        <p:spPr>
          <a:xfrm>
            <a:off x="151739" y="205299"/>
            <a:ext cx="2736647"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Why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dumping</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NADPH?</a:t>
            </a:r>
            <a:endParaRPr lang="en-US" dirty="0"/>
          </a:p>
        </p:txBody>
      </p:sp>
      <p:pic>
        <p:nvPicPr>
          <p:cNvPr id="5" name="Picture 4">
            <a:extLst>
              <a:ext uri="{FF2B5EF4-FFF2-40B4-BE49-F238E27FC236}">
                <a16:creationId xmlns:a16="http://schemas.microsoft.com/office/drawing/2014/main" id="{9D47D649-AD4E-8B4A-9423-471AF2BF23F4}"/>
              </a:ext>
            </a:extLst>
          </p:cNvPr>
          <p:cNvPicPr>
            <a:picLocks noChangeAspect="1"/>
          </p:cNvPicPr>
          <p:nvPr/>
        </p:nvPicPr>
        <p:blipFill>
          <a:blip r:embed="rId2"/>
          <a:stretch>
            <a:fillRect/>
          </a:stretch>
        </p:blipFill>
        <p:spPr>
          <a:xfrm>
            <a:off x="4329953" y="5222477"/>
            <a:ext cx="4572000" cy="1310029"/>
          </a:xfrm>
          <a:prstGeom prst="rect">
            <a:avLst/>
          </a:prstGeom>
        </p:spPr>
      </p:pic>
      <p:sp>
        <p:nvSpPr>
          <p:cNvPr id="6" name="Rectangle 5">
            <a:extLst>
              <a:ext uri="{FF2B5EF4-FFF2-40B4-BE49-F238E27FC236}">
                <a16:creationId xmlns:a16="http://schemas.microsoft.com/office/drawing/2014/main" id="{98879C86-CDA8-A545-9BC2-F9246BEEBEA9}"/>
              </a:ext>
            </a:extLst>
          </p:cNvPr>
          <p:cNvSpPr/>
          <p:nvPr/>
        </p:nvSpPr>
        <p:spPr>
          <a:xfrm>
            <a:off x="174812" y="759507"/>
            <a:ext cx="8727141" cy="4278094"/>
          </a:xfrm>
          <a:prstGeom prst="rect">
            <a:avLst/>
          </a:prstGeom>
        </p:spPr>
        <p:txBody>
          <a:bodyPr wrap="square">
            <a:spAutoFit/>
          </a:bodyPr>
          <a:lstStyle/>
          <a:p>
            <a:pPr algn="just"/>
            <a:r>
              <a:rPr lang="en-US" sz="1600" dirty="0">
                <a:latin typeface="Arial" panose="020B0604020202020204" pitchFamily="34" charset="0"/>
                <a:cs typeface="Arial" panose="020B0604020202020204" pitchFamily="34" charset="0"/>
              </a:rPr>
              <a:t>Pseudomonas aeruginosa is a human pathogen that frequently causes urinary tract and catheter-associated urinary tract infections. Here, using 13C-metabolic flux analysis, we conducted quantitative analysis of metabolic fluxes in the model strain </a:t>
            </a:r>
            <a:r>
              <a:rPr lang="en-US" sz="1600" dirty="0">
                <a:highlight>
                  <a:srgbClr val="FFFF00"/>
                </a:highlight>
                <a:latin typeface="Arial" panose="020B0604020202020204" pitchFamily="34" charset="0"/>
                <a:cs typeface="Arial" panose="020B0604020202020204" pitchFamily="34" charset="0"/>
              </a:rPr>
              <a:t>P. aeruginosa PAO1 and 17 clinical isolates.</a:t>
            </a:r>
            <a:r>
              <a:rPr lang="en-US" sz="1600" dirty="0">
                <a:latin typeface="Arial" panose="020B0604020202020204" pitchFamily="34" charset="0"/>
                <a:cs typeface="Arial" panose="020B0604020202020204" pitchFamily="34" charset="0"/>
              </a:rPr>
              <a:t> All P. aeruginosa strains catabolized glucose through the </a:t>
            </a:r>
            <a:r>
              <a:rPr lang="en-US" sz="1600" dirty="0" err="1">
                <a:latin typeface="Arial" panose="020B0604020202020204" pitchFamily="34" charset="0"/>
                <a:cs typeface="Arial" panose="020B0604020202020204" pitchFamily="34" charset="0"/>
              </a:rPr>
              <a:t>Entner-Doudoroff</a:t>
            </a:r>
            <a:r>
              <a:rPr lang="en-US" sz="1600" dirty="0">
                <a:latin typeface="Arial" panose="020B0604020202020204" pitchFamily="34" charset="0"/>
                <a:cs typeface="Arial" panose="020B0604020202020204" pitchFamily="34" charset="0"/>
              </a:rPr>
              <a:t> pathway with fully respiratory metabolism and </a:t>
            </a:r>
            <a:r>
              <a:rPr lang="en-US" sz="1600" dirty="0">
                <a:highlight>
                  <a:srgbClr val="FFFF00"/>
                </a:highlight>
                <a:latin typeface="Arial" panose="020B0604020202020204" pitchFamily="34" charset="0"/>
                <a:cs typeface="Arial" panose="020B0604020202020204" pitchFamily="34" charset="0"/>
              </a:rPr>
              <a:t>no overflow</a:t>
            </a:r>
            <a:r>
              <a:rPr lang="en-US" sz="1600" dirty="0">
                <a:latin typeface="Arial" panose="020B0604020202020204" pitchFamily="34" charset="0"/>
                <a:cs typeface="Arial" panose="020B0604020202020204" pitchFamily="34" charset="0"/>
              </a:rPr>
              <a:t>. Together with other NADPH supplying reactions, </a:t>
            </a:r>
            <a:r>
              <a:rPr lang="en-US" sz="1600" dirty="0">
                <a:highlight>
                  <a:srgbClr val="FFFF00"/>
                </a:highlight>
                <a:latin typeface="Arial" panose="020B0604020202020204" pitchFamily="34" charset="0"/>
                <a:cs typeface="Arial" panose="020B0604020202020204" pitchFamily="34" charset="0"/>
              </a:rPr>
              <a:t>this high-flux pathway</a:t>
            </a:r>
            <a:r>
              <a:rPr lang="zh-CN" altLang="en-US" sz="1600" dirty="0">
                <a:highlight>
                  <a:srgbClr val="FFFF00"/>
                </a:highlight>
                <a:latin typeface="Arial" panose="020B0604020202020204" pitchFamily="34" charset="0"/>
                <a:cs typeface="Arial" panose="020B0604020202020204" pitchFamily="34" charset="0"/>
              </a:rPr>
              <a:t> </a:t>
            </a:r>
            <a:r>
              <a:rPr lang="en-US" altLang="zh-CN" sz="1600" dirty="0">
                <a:highlight>
                  <a:srgbClr val="FFFF00"/>
                </a:highlight>
                <a:latin typeface="Arial" panose="020B0604020202020204" pitchFamily="34" charset="0"/>
                <a:cs typeface="Arial" panose="020B0604020202020204" pitchFamily="34" charset="0"/>
              </a:rPr>
              <a:t>(ED)</a:t>
            </a:r>
            <a:r>
              <a:rPr lang="en-US" sz="1600" dirty="0">
                <a:highlight>
                  <a:srgbClr val="FFFF00"/>
                </a:highlight>
                <a:latin typeface="Arial" panose="020B0604020202020204" pitchFamily="34" charset="0"/>
                <a:cs typeface="Arial" panose="020B0604020202020204" pitchFamily="34" charset="0"/>
              </a:rPr>
              <a:t> provided by far more NADPH than needed for anabolism: a benefit for the pathogen to counteract oxidative stress imposed by the host. P. aeruginosa recruited the pentose phosphate pathway exclusively for biosynthesis. </a:t>
            </a:r>
            <a:r>
              <a:rPr lang="en-US" sz="1600" dirty="0">
                <a:latin typeface="Arial" panose="020B0604020202020204" pitchFamily="34" charset="0"/>
                <a:cs typeface="Arial" panose="020B0604020202020204" pitchFamily="34" charset="0"/>
              </a:rPr>
              <a:t>In contrast to glycolytic metabolism, which was conserved among all isolates, the flux through pyruvate metabolism, the tricarboxylic acid cycle, and the glyoxylate shunt was highly variable, likely caused by adaptive processes in individual strains during infection. This aspect of metabolism was niche-specific with respect to the corresponding flux because strains isolated from the urinary tract clustered separately from those originating from catheter-associated infections. Interestingly, most glucose- grown strains exhibited significant flux through the glyoxylate shunt. Projection into the theoretical flux space, which was computed using elementary flux-mode analysis, indicated that P. aeruginosa metabolism is optimized for efficient growth and exhibits significant potential for increasing NADPH supply to drive oxidative stress response. </a:t>
            </a:r>
          </a:p>
        </p:txBody>
      </p:sp>
    </p:spTree>
    <p:extLst>
      <p:ext uri="{BB962C8B-B14F-4D97-AF65-F5344CB8AC3E}">
        <p14:creationId xmlns:p14="http://schemas.microsoft.com/office/powerpoint/2010/main" val="411003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4A3EA3-1CDD-174E-8645-3C26DE6EA92A}"/>
              </a:ext>
            </a:extLst>
          </p:cNvPr>
          <p:cNvSpPr txBox="1"/>
          <p:nvPr/>
        </p:nvSpPr>
        <p:spPr>
          <a:xfrm>
            <a:off x="92595" y="291443"/>
            <a:ext cx="581049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NADPH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may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signal</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for</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rhamnolipid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production</a:t>
            </a:r>
          </a:p>
        </p:txBody>
      </p:sp>
      <p:pic>
        <p:nvPicPr>
          <p:cNvPr id="10" name="Picture 9">
            <a:extLst>
              <a:ext uri="{FF2B5EF4-FFF2-40B4-BE49-F238E27FC236}">
                <a16:creationId xmlns:a16="http://schemas.microsoft.com/office/drawing/2014/main" id="{DFE8D606-6610-674F-9DF3-083FA87A5BB8}"/>
              </a:ext>
            </a:extLst>
          </p:cNvPr>
          <p:cNvPicPr>
            <a:picLocks noChangeAspect="1"/>
          </p:cNvPicPr>
          <p:nvPr/>
        </p:nvPicPr>
        <p:blipFill>
          <a:blip r:embed="rId2"/>
          <a:stretch>
            <a:fillRect/>
          </a:stretch>
        </p:blipFill>
        <p:spPr>
          <a:xfrm>
            <a:off x="348509" y="4532718"/>
            <a:ext cx="3355064" cy="1877992"/>
          </a:xfrm>
          <a:prstGeom prst="rect">
            <a:avLst/>
          </a:prstGeom>
        </p:spPr>
      </p:pic>
      <p:sp>
        <p:nvSpPr>
          <p:cNvPr id="11" name="Rectangle 10">
            <a:extLst>
              <a:ext uri="{FF2B5EF4-FFF2-40B4-BE49-F238E27FC236}">
                <a16:creationId xmlns:a16="http://schemas.microsoft.com/office/drawing/2014/main" id="{BCCD5A9B-46EA-3C4D-9053-8C5159CA60E7}"/>
              </a:ext>
            </a:extLst>
          </p:cNvPr>
          <p:cNvSpPr/>
          <p:nvPr/>
        </p:nvSpPr>
        <p:spPr>
          <a:xfrm>
            <a:off x="92595" y="794295"/>
            <a:ext cx="8921544" cy="3293209"/>
          </a:xfrm>
          <a:prstGeom prst="rect">
            <a:avLst/>
          </a:prstGeom>
        </p:spPr>
        <p:txBody>
          <a:bodyPr wrap="square">
            <a:spAutoFit/>
          </a:bodyPr>
          <a:lstStyle/>
          <a:p>
            <a:pPr algn="just"/>
            <a:r>
              <a:rPr lang="en-US" sz="1600" dirty="0">
                <a:latin typeface="Arial" panose="020B0604020202020204" pitchFamily="34" charset="0"/>
                <a:cs typeface="Arial" panose="020B0604020202020204" pitchFamily="34" charset="0"/>
              </a:rPr>
              <a:t>The NTR system is the major regulator of nitrogen metabolism in Bacteria. Despite its broad and well- known role in the assimilation, biosynthesis and recycling of nitrogenous molecules, little is known about its role in carbon metabolism. In this work, we present a new facet of the NTR system in the control of NADPH concentration and the biosynthesis of molecules dependent on reduced coenzyme in </a:t>
            </a:r>
            <a:r>
              <a:rPr lang="en-US" sz="1600" i="1" dirty="0" err="1">
                <a:latin typeface="Arial" panose="020B0604020202020204" pitchFamily="34" charset="0"/>
                <a:cs typeface="Arial" panose="020B0604020202020204" pitchFamily="34" charset="0"/>
              </a:rPr>
              <a:t>Herbaspirillum</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seropedicae</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SmR1. We demonstrated that a </a:t>
            </a:r>
            <a:r>
              <a:rPr lang="en-US" sz="1600" i="1" dirty="0" err="1">
                <a:latin typeface="Arial" panose="020B0604020202020204" pitchFamily="34" charset="0"/>
                <a:cs typeface="Arial" panose="020B0604020202020204" pitchFamily="34" charset="0"/>
              </a:rPr>
              <a:t>ntrC</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mutant strain accumulated high levels of </a:t>
            </a:r>
            <a:r>
              <a:rPr lang="en-US" sz="1600" dirty="0" err="1">
                <a:latin typeface="Arial" panose="020B0604020202020204" pitchFamily="34" charset="0"/>
                <a:cs typeface="Arial" panose="020B0604020202020204" pitchFamily="34" charset="0"/>
              </a:rPr>
              <a:t>polyhydroxybutyrate</a:t>
            </a:r>
            <a:r>
              <a:rPr lang="en-US" sz="1600" dirty="0">
                <a:latin typeface="Arial" panose="020B0604020202020204" pitchFamily="34" charset="0"/>
                <a:cs typeface="Arial" panose="020B0604020202020204" pitchFamily="34" charset="0"/>
              </a:rPr>
              <a:t> (PHB), reaching levels up to 2-fold higher than the parental strain. In the absence of </a:t>
            </a:r>
            <a:r>
              <a:rPr lang="en-US" sz="1600" dirty="0" err="1">
                <a:latin typeface="Arial" panose="020B0604020202020204" pitchFamily="34" charset="0"/>
                <a:cs typeface="Arial" panose="020B0604020202020204" pitchFamily="34" charset="0"/>
              </a:rPr>
              <a:t>NtrC</a:t>
            </a:r>
            <a:r>
              <a:rPr lang="en-US" sz="1600" dirty="0">
                <a:latin typeface="Arial" panose="020B0604020202020204" pitchFamily="34" charset="0"/>
                <a:cs typeface="Arial" panose="020B0604020202020204" pitchFamily="34" charset="0"/>
              </a:rPr>
              <a:t>, the activity of glucose-6-phosphate dehydrogenase (encoded by </a:t>
            </a:r>
            <a:r>
              <a:rPr lang="en-US" sz="1600" i="1" dirty="0" err="1">
                <a:latin typeface="Arial" panose="020B0604020202020204" pitchFamily="34" charset="0"/>
                <a:cs typeface="Arial" panose="020B0604020202020204" pitchFamily="34" charset="0"/>
              </a:rPr>
              <a:t>zwf</a:t>
            </a:r>
            <a:r>
              <a:rPr lang="en-US" sz="1600" dirty="0">
                <a:latin typeface="Arial" panose="020B0604020202020204" pitchFamily="34" charset="0"/>
                <a:cs typeface="Arial" panose="020B0604020202020204" pitchFamily="34" charset="0"/>
              </a:rPr>
              <a:t>) increased by 2.8-fold, consequently leading to a 2.1-fold increase in the NADPH/NADP</a:t>
            </a:r>
            <a:r>
              <a:rPr lang="en-US" sz="7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ratio. A GFP fusion showed that expression of </a:t>
            </a:r>
            <a:r>
              <a:rPr lang="en-US" sz="1600" i="1" dirty="0" err="1">
                <a:latin typeface="Arial" panose="020B0604020202020204" pitchFamily="34" charset="0"/>
                <a:cs typeface="Arial" panose="020B0604020202020204" pitchFamily="34" charset="0"/>
              </a:rPr>
              <a:t>zwf</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likewise controlled by </a:t>
            </a:r>
            <a:r>
              <a:rPr lang="en-US" sz="1600" dirty="0" err="1">
                <a:latin typeface="Arial" panose="020B0604020202020204" pitchFamily="34" charset="0"/>
                <a:cs typeface="Arial" panose="020B0604020202020204" pitchFamily="34" charset="0"/>
              </a:rPr>
              <a:t>NtrC</a:t>
            </a:r>
            <a:r>
              <a:rPr lang="en-US" sz="1600" dirty="0">
                <a:latin typeface="Arial" panose="020B0604020202020204" pitchFamily="34" charset="0"/>
                <a:cs typeface="Arial" panose="020B0604020202020204" pitchFamily="34" charset="0"/>
              </a:rPr>
              <a:t>. </a:t>
            </a:r>
            <a:r>
              <a:rPr lang="en-US" sz="1600" dirty="0">
                <a:highlight>
                  <a:srgbClr val="FFFF00"/>
                </a:highlight>
                <a:latin typeface="Arial" panose="020B0604020202020204" pitchFamily="34" charset="0"/>
                <a:cs typeface="Arial" panose="020B0604020202020204" pitchFamily="34" charset="0"/>
              </a:rPr>
              <a:t>The increase in NADPH availability stimulated the production of </a:t>
            </a:r>
            <a:r>
              <a:rPr lang="en-US" sz="1600" dirty="0" err="1">
                <a:highlight>
                  <a:srgbClr val="FFFF00"/>
                </a:highlight>
                <a:latin typeface="Arial" panose="020B0604020202020204" pitchFamily="34" charset="0"/>
                <a:cs typeface="Arial" panose="020B0604020202020204" pitchFamily="34" charset="0"/>
              </a:rPr>
              <a:t>polyhydroxybutyrate</a:t>
            </a:r>
            <a:r>
              <a:rPr lang="en-US" sz="1600" dirty="0">
                <a:highlight>
                  <a:srgbClr val="FFFF00"/>
                </a:highlight>
                <a:latin typeface="Arial" panose="020B0604020202020204" pitchFamily="34" charset="0"/>
                <a:cs typeface="Arial" panose="020B0604020202020204" pitchFamily="34" charset="0"/>
              </a:rPr>
              <a:t> regardless the C/N ratio in the medium. </a:t>
            </a:r>
            <a:r>
              <a:rPr lang="en-US" sz="1600" dirty="0">
                <a:latin typeface="Arial" panose="020B0604020202020204" pitchFamily="34" charset="0"/>
                <a:cs typeface="Arial" panose="020B0604020202020204" pitchFamily="34" charset="0"/>
              </a:rPr>
              <a:t>The mutant </a:t>
            </a:r>
            <a:r>
              <a:rPr lang="en-US" sz="1600" i="1" dirty="0" err="1">
                <a:latin typeface="Arial" panose="020B0604020202020204" pitchFamily="34" charset="0"/>
                <a:cs typeface="Arial" panose="020B0604020202020204" pitchFamily="34" charset="0"/>
              </a:rPr>
              <a:t>ntrC</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was more resistant to H</a:t>
            </a:r>
            <a:r>
              <a:rPr lang="en-US" sz="7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O</a:t>
            </a:r>
            <a:r>
              <a:rPr lang="en-US" sz="700" dirty="0">
                <a:latin typeface="Arial" panose="020B0604020202020204" pitchFamily="34" charset="0"/>
                <a:cs typeface="Arial" panose="020B0604020202020204" pitchFamily="34" charset="0"/>
              </a:rPr>
              <a:t>2 </a:t>
            </a:r>
            <a:r>
              <a:rPr lang="en-US" sz="1600" dirty="0">
                <a:latin typeface="Arial" panose="020B0604020202020204" pitchFamily="34" charset="0"/>
                <a:cs typeface="Arial" panose="020B0604020202020204" pitchFamily="34" charset="0"/>
              </a:rPr>
              <a:t>exposure and controlled the propagation of ROS when facing the oxidative condition, a phenotype associated with the increase in PHB content. </a:t>
            </a:r>
          </a:p>
        </p:txBody>
      </p:sp>
      <p:pic>
        <p:nvPicPr>
          <p:cNvPr id="13" name="Picture 12">
            <a:extLst>
              <a:ext uri="{FF2B5EF4-FFF2-40B4-BE49-F238E27FC236}">
                <a16:creationId xmlns:a16="http://schemas.microsoft.com/office/drawing/2014/main" id="{799E2BBE-3975-AC44-B2CA-9C784A02C29D}"/>
              </a:ext>
            </a:extLst>
          </p:cNvPr>
          <p:cNvPicPr>
            <a:picLocks noChangeAspect="1"/>
          </p:cNvPicPr>
          <p:nvPr/>
        </p:nvPicPr>
        <p:blipFill>
          <a:blip r:embed="rId3"/>
          <a:stretch>
            <a:fillRect/>
          </a:stretch>
        </p:blipFill>
        <p:spPr>
          <a:xfrm>
            <a:off x="4105698" y="4376871"/>
            <a:ext cx="4689793" cy="2033839"/>
          </a:xfrm>
          <a:prstGeom prst="rect">
            <a:avLst/>
          </a:prstGeom>
        </p:spPr>
      </p:pic>
    </p:spTree>
    <p:extLst>
      <p:ext uri="{BB962C8B-B14F-4D97-AF65-F5344CB8AC3E}">
        <p14:creationId xmlns:p14="http://schemas.microsoft.com/office/powerpoint/2010/main" val="333131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4737F3-6DA3-1048-B100-35969A6E66BE}"/>
              </a:ext>
            </a:extLst>
          </p:cNvPr>
          <p:cNvSpPr txBox="1"/>
          <p:nvPr/>
        </p:nvSpPr>
        <p:spPr>
          <a:xfrm>
            <a:off x="92595" y="291443"/>
            <a:ext cx="581049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NADPH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important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for</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response</a:t>
            </a:r>
          </a:p>
        </p:txBody>
      </p:sp>
      <p:pic>
        <p:nvPicPr>
          <p:cNvPr id="5" name="Picture 4">
            <a:extLst>
              <a:ext uri="{FF2B5EF4-FFF2-40B4-BE49-F238E27FC236}">
                <a16:creationId xmlns:a16="http://schemas.microsoft.com/office/drawing/2014/main" id="{8585CC1C-D50A-924E-B07B-E7B898B88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55" y="2064875"/>
            <a:ext cx="4056922" cy="2385514"/>
          </a:xfrm>
          <a:prstGeom prst="rect">
            <a:avLst/>
          </a:prstGeom>
        </p:spPr>
      </p:pic>
      <p:pic>
        <p:nvPicPr>
          <p:cNvPr id="6" name="Picture 5">
            <a:extLst>
              <a:ext uri="{FF2B5EF4-FFF2-40B4-BE49-F238E27FC236}">
                <a16:creationId xmlns:a16="http://schemas.microsoft.com/office/drawing/2014/main" id="{A8C24870-E55A-8F48-8B5C-8A40456CFB01}"/>
              </a:ext>
            </a:extLst>
          </p:cNvPr>
          <p:cNvPicPr>
            <a:picLocks noChangeAspect="1"/>
          </p:cNvPicPr>
          <p:nvPr/>
        </p:nvPicPr>
        <p:blipFill>
          <a:blip r:embed="rId3"/>
          <a:stretch>
            <a:fillRect/>
          </a:stretch>
        </p:blipFill>
        <p:spPr>
          <a:xfrm>
            <a:off x="4444678" y="2064875"/>
            <a:ext cx="4417619" cy="2385513"/>
          </a:xfrm>
          <a:prstGeom prst="rect">
            <a:avLst/>
          </a:prstGeom>
        </p:spPr>
      </p:pic>
    </p:spTree>
    <p:extLst>
      <p:ext uri="{BB962C8B-B14F-4D97-AF65-F5344CB8AC3E}">
        <p14:creationId xmlns:p14="http://schemas.microsoft.com/office/powerpoint/2010/main" val="24651961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24888</TotalTime>
  <Words>2031</Words>
  <Application>Microsoft Macintosh PowerPoint</Application>
  <PresentationFormat>On-screen Show (4:3)</PresentationFormat>
  <Paragraphs>103</Paragraphs>
  <Slides>37</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MathematicalPi</vt:lpstr>
      <vt:lpstr>Minion</vt:lpstr>
      <vt:lpstr>Open Sans</vt:lpstr>
      <vt:lpstr>Arial</vt:lpstr>
      <vt:lpstr>Calibri</vt:lpstr>
      <vt:lpstr>Calibri Light</vt:lpstr>
      <vt:lpstr>Helvetica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Liao, Chen</dc:creator>
  <cp:lastModifiedBy>Liao, Chen/Sloan Kettering Institute</cp:lastModifiedBy>
  <cp:revision>846</cp:revision>
  <dcterms:created xsi:type="dcterms:W3CDTF">2018-11-08T13:36:31Z</dcterms:created>
  <dcterms:modified xsi:type="dcterms:W3CDTF">2020-06-04T13:23:21Z</dcterms:modified>
</cp:coreProperties>
</file>